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2" r:id="rId2"/>
    <p:sldId id="280" r:id="rId3"/>
    <p:sldId id="312" r:id="rId4"/>
    <p:sldId id="305" r:id="rId5"/>
    <p:sldId id="307" r:id="rId6"/>
    <p:sldId id="315" r:id="rId7"/>
    <p:sldId id="299" r:id="rId8"/>
    <p:sldId id="308" r:id="rId9"/>
    <p:sldId id="288" r:id="rId10"/>
    <p:sldId id="344" r:id="rId11"/>
    <p:sldId id="309" r:id="rId12"/>
    <p:sldId id="311" r:id="rId13"/>
    <p:sldId id="343" r:id="rId14"/>
    <p:sldId id="316" r:id="rId15"/>
    <p:sldId id="317" r:id="rId16"/>
    <p:sldId id="321" r:id="rId17"/>
    <p:sldId id="338" r:id="rId18"/>
    <p:sldId id="337" r:id="rId19"/>
    <p:sldId id="318" r:id="rId20"/>
    <p:sldId id="319" r:id="rId21"/>
    <p:sldId id="320" r:id="rId22"/>
    <p:sldId id="340" r:id="rId23"/>
    <p:sldId id="310" r:id="rId24"/>
    <p:sldId id="341" r:id="rId25"/>
    <p:sldId id="286" r:id="rId26"/>
    <p:sldId id="342" r:id="rId27"/>
    <p:sldId id="322" r:id="rId28"/>
    <p:sldId id="323" r:id="rId29"/>
    <p:sldId id="333" r:id="rId30"/>
    <p:sldId id="324" r:id="rId31"/>
    <p:sldId id="339" r:id="rId32"/>
    <p:sldId id="334" r:id="rId33"/>
    <p:sldId id="325" r:id="rId34"/>
    <p:sldId id="335" r:id="rId35"/>
    <p:sldId id="336" r:id="rId36"/>
    <p:sldId id="313" r:id="rId37"/>
    <p:sldId id="329" r:id="rId38"/>
    <p:sldId id="328" r:id="rId39"/>
    <p:sldId id="326" r:id="rId40"/>
    <p:sldId id="327" r:id="rId41"/>
    <p:sldId id="267" r:id="rId42"/>
    <p:sldId id="314" r:id="rId43"/>
  </p:sldIdLst>
  <p:sldSz cx="12192000" cy="6858000"/>
  <p:notesSz cx="6858000" cy="9144000"/>
  <p:embeddedFontLst>
    <p:embeddedFont>
      <p:font typeface="Arial Black" panose="020B0A04020102020204" pitchFamily="34" charset="0"/>
      <p:bold r:id="rId44"/>
    </p:embeddedFont>
    <p:embeddedFont>
      <p:font typeface="나눔스퀘어 네오 ExtraBold" panose="00000900000000000000" pitchFamily="2" charset="-127"/>
      <p:bold r:id="rId45"/>
    </p:embeddedFont>
    <p:embeddedFont>
      <p:font typeface="HY엽서L" panose="02030600000101010101" pitchFamily="18" charset="-127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나눔스퀘어 네오 Bold" panose="020B0600000101010101" charset="-127"/>
      <p:bold r:id="rId55"/>
    </p:embeddedFont>
    <p:embeddedFont>
      <p:font typeface="HY견고딕" panose="02030600000101010101" pitchFamily="18" charset="-127"/>
      <p:regular r:id="rId56"/>
    </p:embeddedFont>
    <p:embeddedFont>
      <p:font typeface="D2Coding" panose="020B0609020101020101" pitchFamily="49" charset="-127"/>
      <p:regular r:id="rId57"/>
      <p:bold r:id="rId58"/>
    </p:embeddedFont>
    <p:embeddedFont>
      <p:font typeface="휴먼편지체" panose="02030504000101010101" pitchFamily="18" charset="-127"/>
      <p:regular r:id="rId59"/>
    </p:embeddedFont>
    <p:embeddedFont>
      <p:font typeface="Gabriola" panose="04040605051002020D02" pitchFamily="82" charset="0"/>
      <p:regular r:id="rId60"/>
    </p:embeddedFont>
    <p:embeddedFont>
      <p:font typeface="Lucida Console" panose="020B0609040504020204" pitchFamily="49" charset="0"/>
      <p:regular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741DA36-D437-4680-8785-B17C01BBAD76}">
          <p14:sldIdLst>
            <p14:sldId id="272"/>
            <p14:sldId id="280"/>
            <p14:sldId id="312"/>
            <p14:sldId id="305"/>
          </p14:sldIdLst>
        </p14:section>
        <p14:section name="섹션 1" id="{B39307B7-EB08-4AE9-B350-E76E780F4BA0}">
          <p14:sldIdLst>
            <p14:sldId id="307"/>
            <p14:sldId id="315"/>
            <p14:sldId id="299"/>
            <p14:sldId id="308"/>
            <p14:sldId id="288"/>
            <p14:sldId id="344"/>
            <p14:sldId id="309"/>
            <p14:sldId id="311"/>
            <p14:sldId id="343"/>
            <p14:sldId id="316"/>
            <p14:sldId id="317"/>
            <p14:sldId id="321"/>
            <p14:sldId id="338"/>
            <p14:sldId id="337"/>
            <p14:sldId id="318"/>
            <p14:sldId id="319"/>
            <p14:sldId id="320"/>
            <p14:sldId id="340"/>
            <p14:sldId id="310"/>
            <p14:sldId id="341"/>
            <p14:sldId id="286"/>
            <p14:sldId id="342"/>
            <p14:sldId id="322"/>
            <p14:sldId id="323"/>
            <p14:sldId id="333"/>
            <p14:sldId id="324"/>
            <p14:sldId id="339"/>
            <p14:sldId id="334"/>
            <p14:sldId id="325"/>
            <p14:sldId id="335"/>
            <p14:sldId id="336"/>
            <p14:sldId id="313"/>
            <p14:sldId id="329"/>
            <p14:sldId id="328"/>
            <p14:sldId id="326"/>
            <p14:sldId id="327"/>
            <p14:sldId id="267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5059"/>
    <a:srgbClr val="008080"/>
    <a:srgbClr val="DDBC9C"/>
    <a:srgbClr val="0000FF"/>
    <a:srgbClr val="3F7F5F"/>
    <a:srgbClr val="198C8C"/>
    <a:srgbClr val="F3DFBA"/>
    <a:srgbClr val="3D3D3D"/>
    <a:srgbClr val="584C46"/>
    <a:srgbClr val="867A6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unselingpsychologybar.com/%ED%95%98%EB%A3%A8%EC%9D%BC%EA%B3%BC%EC%97%90-%EB%8C%80%ED%95%9C-%EB%A9%94%EB%AA%A8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nselingpsychologybar.com/%ED%95%98%EB%A3%A8%EC%9D%BC%EA%B3%BC%EC%97%90-%EB%8C%80%ED%95%9C-%EB%A9%94%EB%AA%A8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counselingpsychologybar.com/%ED%95%98%EB%A3%A8%EC%9D%BC%EA%B3%BC%EC%97%90-%EB%8C%80%ED%95%9C-%EB%A9%94%EB%AA%A8/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일몰 배경의 고층 빌딩">
            <a:extLst>
              <a:ext uri="{FF2B5EF4-FFF2-40B4-BE49-F238E27FC236}">
                <a16:creationId xmlns:a16="http://schemas.microsoft.com/office/drawing/2014/main" id="{6810735C-E88D-490F-B3C1-30B3BE73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8"/>
            <a:ext cx="1219197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990334" y="703296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5000" b="1" spc="-300" dirty="0">
              <a:latin typeface="Lucida Console" panose="020B0609040504020204" pitchFamily="49" charset="0"/>
              <a:ea typeface="FangSong" panose="020B0503020204020204" pitchFamily="49" charset="-122"/>
              <a:cs typeface="Aharoni" panose="020B0604020202020204" pitchFamily="2" charset="-79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600" b="1" spc="-300" dirty="0">
                <a:latin typeface="+mj-lt"/>
                <a:ea typeface="FangSong" panose="020B0503020204020204" pitchFamily="49" charset="-122"/>
                <a:cs typeface="Aharoni" panose="020B0604020202020204" pitchFamily="2" charset="-79"/>
              </a:rPr>
              <a:t>       </a:t>
            </a:r>
            <a:r>
              <a:rPr lang="en-US" altLang="ko-KR" sz="6600" b="1" spc="-3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haroni" panose="020B0604020202020204" pitchFamily="2" charset="-79"/>
              </a:rPr>
              <a:t>HotelAndView</a:t>
            </a:r>
            <a:r>
              <a:rPr lang="en-US" altLang="ko-KR" sz="6600" b="1" spc="-3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haroni" panose="020B0604020202020204" pitchFamily="2" charset="-79"/>
              </a:rPr>
              <a:t> project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281A1-DA0A-214D-EF3A-72C0963672AA}"/>
              </a:ext>
            </a:extLst>
          </p:cNvPr>
          <p:cNvSpPr txBox="1"/>
          <p:nvPr/>
        </p:nvSpPr>
        <p:spPr>
          <a:xfrm>
            <a:off x="4244030" y="3513952"/>
            <a:ext cx="7103674" cy="805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800" b="1" spc="-3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김새롬  박소영  </a:t>
            </a:r>
            <a:r>
              <a:rPr lang="ko-KR" altLang="en-US" sz="2800" b="1" spc="-3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송정성</a:t>
            </a:r>
            <a:r>
              <a:rPr lang="en-US" altLang="ko-KR" sz="2800" b="1" spc="-3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 </a:t>
            </a:r>
            <a:r>
              <a:rPr lang="ko-KR" altLang="en-US" sz="2800" b="1" spc="-3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유혜린</a:t>
            </a:r>
            <a:r>
              <a:rPr lang="en-US" altLang="ko-KR" sz="2800" b="1" spc="-3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 </a:t>
            </a:r>
            <a:r>
              <a:rPr lang="ko-KR" altLang="en-US" sz="2800" b="1" spc="-3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주소윤</a:t>
            </a:r>
            <a:r>
              <a:rPr lang="en-US" altLang="ko-KR" sz="2800" b="1" spc="-3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 </a:t>
            </a:r>
            <a:r>
              <a:rPr lang="ko-KR" altLang="en-US" sz="2800" b="1" spc="-3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지유빈  </a:t>
            </a:r>
            <a:r>
              <a:rPr lang="ko-KR" altLang="en-US" sz="2800" b="1" spc="-3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최문정</a:t>
            </a:r>
            <a:r>
              <a:rPr lang="en-US" altLang="ko-KR" sz="2800" b="1" spc="-3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800" dirty="0">
              <a:latin typeface="나눔스퀘어 ExtraBold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BB1D2D6-E806-9446-6236-8A2FCC91CE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56516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96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250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1175034" y="3380159"/>
            <a:ext cx="11016966" cy="2226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4D65F43-A455-93FE-0582-62BEBE9B8172}"/>
              </a:ext>
            </a:extLst>
          </p:cNvPr>
          <p:cNvGrpSpPr/>
          <p:nvPr/>
        </p:nvGrpSpPr>
        <p:grpSpPr>
          <a:xfrm>
            <a:off x="1275906" y="2534850"/>
            <a:ext cx="7880336" cy="830997"/>
            <a:chOff x="862872" y="1894265"/>
            <a:chExt cx="7880336" cy="830997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5AB5745-0866-1808-20F9-C9548C5793F1}"/>
                </a:ext>
              </a:extLst>
            </p:cNvPr>
            <p:cNvGrpSpPr/>
            <p:nvPr/>
          </p:nvGrpSpPr>
          <p:grpSpPr>
            <a:xfrm>
              <a:off x="862872" y="2017375"/>
              <a:ext cx="818707" cy="625068"/>
              <a:chOff x="862872" y="2017375"/>
              <a:chExt cx="818707" cy="625068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062F933-050F-9F3B-0C0A-0B3A50006EF5}"/>
                  </a:ext>
                </a:extLst>
              </p:cNvPr>
              <p:cNvSpPr/>
              <p:nvPr/>
            </p:nvSpPr>
            <p:spPr>
              <a:xfrm>
                <a:off x="862872" y="2017375"/>
                <a:ext cx="818707" cy="617912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E22DC94-4B10-DE61-205A-996240FF1923}"/>
                  </a:ext>
                </a:extLst>
              </p:cNvPr>
              <p:cNvSpPr txBox="1"/>
              <p:nvPr/>
            </p:nvSpPr>
            <p:spPr>
              <a:xfrm>
                <a:off x="919178" y="2057668"/>
                <a:ext cx="7060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3</a:t>
                </a:r>
                <a:endParaRPr lang="ko-KR" altLang="en-US" sz="3200" b="1" dirty="0">
                  <a:solidFill>
                    <a:schemeClr val="accent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2A41C0C-A66C-88B2-5D51-6056CE775C38}"/>
                </a:ext>
              </a:extLst>
            </p:cNvPr>
            <p:cNvSpPr txBox="1"/>
            <p:nvPr/>
          </p:nvSpPr>
          <p:spPr>
            <a:xfrm>
              <a:off x="1564640" y="1894265"/>
              <a:ext cx="71785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 주요 </a:t>
              </a:r>
              <a:r>
                <a:rPr lang="ko-KR" altLang="en-US" sz="4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화면</a:t>
              </a:r>
              <a:r>
                <a:rPr lang="en-US" altLang="ko-KR" sz="4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(</a:t>
              </a:r>
              <a:r>
                <a:rPr lang="ko-KR" altLang="en-US" sz="4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기능</a:t>
              </a:r>
              <a:r>
                <a:rPr lang="en-US" altLang="ko-KR" sz="4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)</a:t>
              </a:r>
              <a:r>
                <a:rPr lang="ko-KR" altLang="en-US" sz="4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에 대한 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333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3032A-5CFE-32B7-61C9-3A7E425EF2B7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BAD6A4-A638-4D85-BF97-A03661D9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1221119"/>
            <a:ext cx="10861964" cy="550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32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504263" y="2958210"/>
            <a:ext cx="5580922" cy="22719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srgbClr val="FF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skew(</a:t>
            </a:r>
            <a:r>
              <a:rPr lang="ko-KR" altLang="en-US" sz="2000" spc="-150" dirty="0" err="1">
                <a:solidFill>
                  <a:srgbClr val="FF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스큐</a:t>
            </a:r>
            <a:r>
              <a:rPr lang="en-US" altLang="ko-KR" sz="2000" spc="-150" dirty="0">
                <a:solidFill>
                  <a:srgbClr val="FF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) - </a:t>
            </a: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차원에서만 변형가능한 함수 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en-US" altLang="ko-KR" sz="2000" dirty="0">
                <a:solidFill>
                  <a:srgbClr val="00808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* </a:t>
            </a:r>
            <a:r>
              <a:rPr lang="ko-KR" altLang="en-US" sz="2000" dirty="0">
                <a:solidFill>
                  <a:srgbClr val="00808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컨테이너 박스를 </a:t>
            </a:r>
            <a:r>
              <a:rPr lang="en-US" altLang="ko-KR" sz="2000" dirty="0">
                <a:solidFill>
                  <a:srgbClr val="00808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x</a:t>
            </a:r>
            <a:r>
              <a:rPr lang="ko-KR" altLang="en-US" sz="2000" dirty="0">
                <a:solidFill>
                  <a:srgbClr val="00808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축 방향으로 </a:t>
            </a:r>
            <a:r>
              <a:rPr lang="en-US" altLang="ko-KR" sz="2000" dirty="0">
                <a:solidFill>
                  <a:srgbClr val="00808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30</a:t>
            </a:r>
            <a:r>
              <a:rPr lang="ko-KR" altLang="en-US" sz="2000" dirty="0">
                <a:solidFill>
                  <a:srgbClr val="00808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도 돌림</a:t>
            </a:r>
            <a:endParaRPr lang="en-US" altLang="ko-KR" sz="2000" dirty="0">
              <a:solidFill>
                <a:srgbClr val="00808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dirty="0">
                <a:solidFill>
                  <a:srgbClr val="00808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**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박스안에 이미지와 글자가 같이 돌아가기 때문에 </a:t>
            </a:r>
            <a:r>
              <a:rPr lang="en-US" altLang="ko-KR" sz="2000" dirty="0">
                <a:solidFill>
                  <a:srgbClr val="198C8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-30</a:t>
            </a:r>
            <a:r>
              <a:rPr lang="ko-KR" altLang="en-US" sz="2000" dirty="0">
                <a:solidFill>
                  <a:srgbClr val="198C8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도로 효과를 줘서 원래대로 돌려줌</a:t>
            </a:r>
            <a:endParaRPr lang="en-US" altLang="ko-KR" sz="2000" dirty="0">
              <a:solidFill>
                <a:srgbClr val="198C8C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2000" dirty="0">
              <a:solidFill>
                <a:srgbClr val="198C8C"/>
              </a:solidFill>
              <a:latin typeface="나눔네오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504263" y="1992466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메인 화면 사선 분할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F97915C-DD07-A298-3FBE-940AC26A4008}"/>
              </a:ext>
            </a:extLst>
          </p:cNvPr>
          <p:cNvSpPr txBox="1"/>
          <p:nvPr/>
        </p:nvSpPr>
        <p:spPr>
          <a:xfrm>
            <a:off x="277390" y="1535764"/>
            <a:ext cx="55412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"u-container-style u-effect-hover-slide u-layout-cell u-left-cell u-shading u-size-30 u-layout-cell-1"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data-image-width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"1024"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data-image-height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"1280"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data-</a:t>
            </a:r>
            <a:r>
              <a:rPr lang="en-US" altLang="ko-KR" sz="1600" dirty="0" err="1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"/Hotel/Seoul"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"Seoul"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endParaRPr lang="en-US" altLang="ko-KR" sz="160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7F007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600" dirty="0">
                <a:solidFill>
                  <a:srgbClr val="7F007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i="1" dirty="0" err="1">
                <a:solidFill>
                  <a:srgbClr val="2A00E1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skewX</a:t>
            </a:r>
            <a:r>
              <a:rPr lang="en-US" altLang="ko-KR" sz="1600" i="1" dirty="0">
                <a:solidFill>
                  <a:srgbClr val="2A00E1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(30deg)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</a:p>
          <a:p>
            <a:endParaRPr lang="en-US" altLang="ko-KR" sz="1600" dirty="0">
              <a:solidFill>
                <a:srgbClr val="00808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"u-background-effect u-expanded"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i="1" dirty="0">
                <a:solidFill>
                  <a:srgbClr val="2A00E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translate(-300px)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i="1" dirty="0">
                <a:solidFill>
                  <a:srgbClr val="2A00E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200%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"u-background-effect-image u-effect-hover-slide-direction-right u-expanded u-image u-shading u-image-1"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data-image-width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"1024"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data-image-height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"1280"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**  </a:t>
            </a:r>
          </a:p>
          <a:p>
            <a:r>
              <a:rPr lang="en-US" altLang="ko-KR" sz="1600" dirty="0">
                <a:solidFill>
                  <a:srgbClr val="7F007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600" dirty="0">
                <a:solidFill>
                  <a:srgbClr val="7F007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i="1" dirty="0" err="1">
                <a:solidFill>
                  <a:srgbClr val="2A00E1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skewX</a:t>
            </a:r>
            <a:r>
              <a:rPr lang="en-US" altLang="ko-KR" sz="1600" i="1" dirty="0">
                <a:solidFill>
                  <a:srgbClr val="2A00E1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(-30deg)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z-index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600" i="1" dirty="0">
                <a:solidFill>
                  <a:srgbClr val="2A00E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-1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C4636-C54D-2687-CE2F-EF5D8CF3B135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714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3032A-5CFE-32B7-61C9-3A7E425EF2B7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61BB6D-65DC-7458-D296-7C0E619C3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40" y="2549636"/>
            <a:ext cx="9817120" cy="2729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538924-AAF7-0454-F07F-D9E66189B347}"/>
              </a:ext>
            </a:extLst>
          </p:cNvPr>
          <p:cNvSpPr txBox="1"/>
          <p:nvPr/>
        </p:nvSpPr>
        <p:spPr>
          <a:xfrm>
            <a:off x="1146733" y="1578443"/>
            <a:ext cx="693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</a:t>
            </a:r>
            <a:r>
              <a:rPr lang="en-US" altLang="ko-KR" sz="2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skewX</a:t>
            </a:r>
            <a:r>
              <a:rPr lang="en-US" altLang="ko-KR"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(deg) </a:t>
            </a:r>
            <a:r>
              <a:rPr lang="ko-KR" altLang="en-US"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함수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718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439406" y="3061886"/>
            <a:ext cx="5270520" cy="3736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flex 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로 했을 때 로고 및 로그인 글씨가 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두줄로 틀어지는 문제 발생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spc="-1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css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에서 해결 </a:t>
            </a: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– 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성향차이로 인한 문제임을 파악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Flex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는 수직 성향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highlight>
                  <a:srgbClr val="FFFF00"/>
                </a:highlight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Inline-block</a:t>
            </a:r>
            <a:r>
              <a:rPr lang="ko-KR" altLang="en-US" sz="2000" spc="-150" dirty="0">
                <a:highlight>
                  <a:srgbClr val="FFFF00"/>
                </a:highlight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수평 성향</a:t>
            </a:r>
          </a:p>
          <a:p>
            <a:pPr algn="just">
              <a:lnSpc>
                <a:spcPct val="120000"/>
              </a:lnSpc>
            </a:pP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=&gt; inline-block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으로  한 줄로</a:t>
            </a: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수평</a:t>
            </a: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)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나오게 수정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spc="-1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504263" y="1647026"/>
            <a:ext cx="4862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로그인 시 상단바에 </a:t>
            </a:r>
            <a:endParaRPr lang="en-US" altLang="ko-KR" sz="3200" spc="-300" dirty="0">
              <a:solidFill>
                <a:schemeClr val="bg2">
                  <a:lumMod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두줄로 출력되는 문제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F97915C-DD07-A298-3FBE-940AC26A4008}"/>
              </a:ext>
            </a:extLst>
          </p:cNvPr>
          <p:cNvSpPr txBox="1"/>
          <p:nvPr/>
        </p:nvSpPr>
        <p:spPr>
          <a:xfrm>
            <a:off x="503655" y="4485326"/>
            <a:ext cx="49281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.u-nav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8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display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800" i="1" dirty="0">
                <a:solidFill>
                  <a:srgbClr val="2A00E1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inline-block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list-style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800" i="1" dirty="0">
                <a:solidFill>
                  <a:srgbClr val="2A00E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none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margin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800" i="1" dirty="0">
                <a:solidFill>
                  <a:srgbClr val="2A00E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800" i="1" dirty="0">
                <a:solidFill>
                  <a:srgbClr val="2A00E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4D3F5D6D-903C-D5E7-7EC6-731052FB8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31647"/>
            <a:ext cx="5278177" cy="865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D4955D-219A-BE78-01C5-7F57A0ED3779}"/>
              </a:ext>
            </a:extLst>
          </p:cNvPr>
          <p:cNvSpPr txBox="1"/>
          <p:nvPr/>
        </p:nvSpPr>
        <p:spPr>
          <a:xfrm>
            <a:off x="503655" y="1847081"/>
            <a:ext cx="49281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.u-nav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8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display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800" i="1" dirty="0">
                <a:solidFill>
                  <a:srgbClr val="2A00E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flex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list-style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800" i="1" dirty="0">
                <a:solidFill>
                  <a:srgbClr val="2A00E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none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margin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800" i="1" dirty="0">
                <a:solidFill>
                  <a:srgbClr val="2A00E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800" i="1" dirty="0">
                <a:solidFill>
                  <a:srgbClr val="2A00E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B94A836-3FA8-2A5F-6F7F-78D273709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2" y="3791824"/>
            <a:ext cx="5722440" cy="5030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77EC75-500C-9E3D-44CF-C6A21F4444E7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872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439406" y="3061886"/>
            <a:ext cx="5270520" cy="19177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처음 </a:t>
            </a: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html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으로만 </a:t>
            </a:r>
            <a:r>
              <a:rPr lang="ko-KR" altLang="en-US" sz="2000" spc="-15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별점이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나옴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실제 값으로는 출력되지 않는 문제 발생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=&gt; 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스크립트를 이용해서 해결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spc="-15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별점을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값으로 가져오고 리스트에 숫자로 출력함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504263" y="2042740"/>
            <a:ext cx="2353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별점</a:t>
            </a:r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출력하기</a:t>
            </a:r>
            <a:endParaRPr lang="en-US" altLang="ko-KR" sz="3200" spc="-300" dirty="0">
              <a:solidFill>
                <a:schemeClr val="bg2">
                  <a:lumMod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F97915C-DD07-A298-3FBE-940AC26A4008}"/>
              </a:ext>
            </a:extLst>
          </p:cNvPr>
          <p:cNvSpPr txBox="1"/>
          <p:nvPr/>
        </p:nvSpPr>
        <p:spPr>
          <a:xfrm>
            <a:off x="2890218" y="1070001"/>
            <a:ext cx="2982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별점을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겉모습으로 나오게는 했으나 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실제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count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가 되지 않는 문제 발생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en-US" altLang="ko-KR" sz="1400" kern="0" dirty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SVG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로 수작업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)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endParaRPr lang="ko-KR" altLang="en-US" sz="1800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5" name="_x122026960">
            <a:extLst>
              <a:ext uri="{FF2B5EF4-FFF2-40B4-BE49-F238E27FC236}">
                <a16:creationId xmlns:a16="http://schemas.microsoft.com/office/drawing/2014/main" id="{87B852C3-9943-4E61-AC1F-F785DBB97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0" y="1084555"/>
            <a:ext cx="2028682" cy="70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61F210-EBB8-495D-AE19-ED46311C7627}"/>
              </a:ext>
            </a:extLst>
          </p:cNvPr>
          <p:cNvSpPr txBox="1"/>
          <p:nvPr/>
        </p:nvSpPr>
        <p:spPr>
          <a:xfrm>
            <a:off x="408263" y="1945703"/>
            <a:ext cx="6096000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3F5F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&lt;!-- </a:t>
            </a:r>
            <a:r>
              <a:rPr lang="ko-KR" altLang="en-US" sz="1100" dirty="0" err="1">
                <a:solidFill>
                  <a:srgbClr val="3F5F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별점을</a:t>
            </a:r>
            <a:r>
              <a:rPr lang="ko-KR" altLang="en-US" sz="1100" dirty="0">
                <a:solidFill>
                  <a:srgbClr val="3F5F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출력하는 영역 </a:t>
            </a:r>
            <a:r>
              <a:rPr lang="en-US" altLang="ko-KR" sz="1100" dirty="0">
                <a:solidFill>
                  <a:srgbClr val="3F5F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--&gt;</a:t>
            </a:r>
            <a:endParaRPr lang="ko-KR" altLang="en-US" sz="11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u="sng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100" u="sng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100" u="sng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u="sng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100" u="sng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100" i="1" u="sng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"score"</a:t>
            </a:r>
            <a:r>
              <a:rPr lang="en-US" altLang="ko-KR" sz="1100" u="sng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1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1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u="sng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100" u="sng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100" u="sng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u="sng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100" u="sng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100" i="1" u="sng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"button"</a:t>
            </a:r>
            <a:r>
              <a:rPr lang="en-US" altLang="ko-KR" sz="1100" u="sng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u="sng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100" u="sng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100" i="1" u="sng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100" i="1" u="sng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btn</a:t>
            </a:r>
            <a:r>
              <a:rPr lang="en-US" altLang="ko-KR" sz="1100" i="1" u="sng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100" u="sng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u="sng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100" u="sng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100" i="1" u="sng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100" i="1" u="sng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확인</a:t>
            </a:r>
            <a:r>
              <a:rPr lang="en-US" altLang="ko-KR" sz="1100" i="1" u="sng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100" u="sng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u="sng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ko-KR" altLang="en-US" sz="11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u="sng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100" u="sng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script</a:t>
            </a:r>
            <a:r>
              <a:rPr lang="en-US" altLang="ko-KR" sz="1100" u="sng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$(</a:t>
            </a:r>
            <a:r>
              <a:rPr lang="en-US" altLang="ko-KR" sz="1100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</a:p>
          <a:p>
            <a:r>
              <a:rPr lang="en-US" altLang="ko-KR" sz="11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score </a:t>
            </a:r>
            <a:r>
              <a:rPr lang="ko-KR" altLang="en-US" sz="11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만큼 별을 출력</a:t>
            </a:r>
            <a:endParaRPr lang="ko-KR" altLang="en-US" sz="11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showStar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(score) {</a:t>
            </a:r>
          </a:p>
          <a:p>
            <a:r>
              <a:rPr lang="en-US" altLang="ko-KR" sz="1100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MAX_SCORE = 5;</a:t>
            </a:r>
          </a:p>
          <a:p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let star = </a:t>
            </a:r>
            <a:r>
              <a:rPr lang="en-US" altLang="ko-KR" sz="11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''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(let </a:t>
            </a:r>
            <a:r>
              <a:rPr lang="en-US" altLang="ko-KR" sz="1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1; </a:t>
            </a:r>
            <a:r>
              <a:rPr lang="en-US" altLang="ko-KR" sz="1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&lt;= score; </a:t>
            </a:r>
            <a:r>
              <a:rPr lang="en-US" altLang="ko-KR" sz="1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++) {</a:t>
            </a:r>
          </a:p>
          <a:p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star += `&lt;</a:t>
            </a:r>
            <a:r>
              <a:rPr lang="en-US" altLang="ko-KR" sz="1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1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"fa-solid fa-star"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no=</a:t>
            </a:r>
            <a:r>
              <a:rPr lang="en-US" altLang="ko-KR" sz="11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"${</a:t>
            </a:r>
            <a:r>
              <a:rPr lang="en-US" altLang="ko-KR" sz="1100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1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}""&gt;&lt;/</a:t>
            </a:r>
            <a:r>
              <a:rPr lang="en-US" altLang="ko-KR" sz="1100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1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&gt;`;</a:t>
            </a:r>
            <a:endParaRPr lang="en-US" altLang="ko-KR" sz="11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</a:p>
          <a:p>
            <a:r>
              <a:rPr lang="en-US" altLang="ko-KR" sz="1100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(let </a:t>
            </a:r>
            <a:r>
              <a:rPr lang="en-US" altLang="ko-KR" sz="1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score + 1; </a:t>
            </a:r>
            <a:r>
              <a:rPr lang="en-US" altLang="ko-KR" sz="1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&lt;= MAX_SCORE; </a:t>
            </a:r>
            <a:r>
              <a:rPr lang="en-US" altLang="ko-KR" sz="1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++) {</a:t>
            </a:r>
          </a:p>
          <a:p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star += `&lt;</a:t>
            </a:r>
            <a:r>
              <a:rPr lang="en-US" altLang="ko-KR" sz="1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1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"fa-regular fa-star"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no=</a:t>
            </a:r>
            <a:r>
              <a:rPr lang="en-US" altLang="ko-KR" sz="11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"${</a:t>
            </a:r>
            <a:r>
              <a:rPr lang="en-US" altLang="ko-KR" sz="1100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1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}"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&gt;`;</a:t>
            </a:r>
          </a:p>
          <a:p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$(</a:t>
            </a:r>
            <a:r>
              <a:rPr lang="en-US" altLang="ko-KR" sz="11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'#score'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).html(star);</a:t>
            </a:r>
          </a:p>
          <a:p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1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로딩 시 개수 만큼 별 출력</a:t>
            </a:r>
            <a:endParaRPr lang="ko-KR" altLang="en-US" sz="11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showStar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(3); </a:t>
            </a:r>
          </a:p>
          <a:p>
            <a:r>
              <a:rPr lang="en-US" altLang="ko-KR" sz="11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score </a:t>
            </a:r>
            <a:r>
              <a:rPr lang="ko-KR" altLang="en-US" sz="11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변경 </a:t>
            </a:r>
            <a:r>
              <a:rPr lang="en-US" altLang="ko-KR" sz="11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1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별 선택 변경</a:t>
            </a:r>
            <a:r>
              <a:rPr lang="en-US" altLang="ko-KR" sz="11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en-US" sz="11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$(</a:t>
            </a:r>
            <a:r>
              <a:rPr lang="en-US" altLang="ko-KR" sz="11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'#score'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).on(</a:t>
            </a:r>
            <a:r>
              <a:rPr lang="en-US" altLang="ko-KR" sz="11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'click'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1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100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i.fa</a:t>
            </a:r>
            <a:r>
              <a:rPr lang="en-US" altLang="ko-KR" sz="11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-star'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100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showStar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(Number($(</a:t>
            </a:r>
            <a:r>
              <a:rPr lang="en-US" altLang="ko-KR" sz="1100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).</a:t>
            </a:r>
            <a:r>
              <a:rPr lang="en-US" altLang="ko-KR" sz="1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attr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'no'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)));</a:t>
            </a:r>
          </a:p>
          <a:p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});</a:t>
            </a:r>
          </a:p>
          <a:p>
            <a:r>
              <a:rPr lang="en-US" altLang="ko-KR" sz="11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1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선택된 별 </a:t>
            </a:r>
            <a:r>
              <a:rPr lang="ko-KR" altLang="en-US" sz="1100" dirty="0" err="1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갯수</a:t>
            </a:r>
            <a:r>
              <a:rPr lang="ko-KR" altLang="en-US" sz="11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출력</a:t>
            </a:r>
            <a:endParaRPr lang="ko-KR" altLang="en-US" sz="11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$(</a:t>
            </a:r>
            <a:r>
              <a:rPr lang="en-US" altLang="ko-KR" sz="11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'#</a:t>
            </a:r>
            <a:r>
              <a:rPr lang="en-US" altLang="ko-KR" sz="1100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btn</a:t>
            </a:r>
            <a:r>
              <a:rPr lang="en-US" altLang="ko-KR" sz="11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).on(</a:t>
            </a:r>
            <a:r>
              <a:rPr lang="en-US" altLang="ko-KR" sz="11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'click'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100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</a:p>
          <a:p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console.log($(</a:t>
            </a:r>
            <a:r>
              <a:rPr lang="en-US" altLang="ko-KR" sz="11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'.fa-solid'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).length); </a:t>
            </a:r>
            <a:r>
              <a:rPr lang="en-US" altLang="ko-KR" sz="11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endParaRPr lang="en-US" altLang="ko-KR" sz="11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});</a:t>
            </a:r>
          </a:p>
          <a:p>
            <a:r>
              <a:rPr lang="en-US" altLang="ko-KR" sz="1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});</a:t>
            </a:r>
            <a:r>
              <a:rPr lang="en-US" altLang="ko-KR" sz="11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script</a:t>
            </a:r>
            <a:r>
              <a:rPr lang="en-US" altLang="ko-KR" sz="11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sz="1100" dirty="0">
              <a:latin typeface="D2Coding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093DEE-FE1C-4D24-88C3-CCD301609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499" y="5386697"/>
            <a:ext cx="5929001" cy="1163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CE7970-17C8-9533-5762-2E2E4216E399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3418C6-A568-4283-075A-4918B7F10455}"/>
              </a:ext>
            </a:extLst>
          </p:cNvPr>
          <p:cNvSpPr/>
          <p:nvPr/>
        </p:nvSpPr>
        <p:spPr>
          <a:xfrm>
            <a:off x="10997967" y="5478011"/>
            <a:ext cx="964734" cy="9731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963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504263" y="3110343"/>
            <a:ext cx="4692785" cy="2586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게시판을 문의하기로 응용함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 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문의사항을 사용자가 작성할 수 있도록 함</a:t>
            </a: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(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비회원도  문의가능</a:t>
            </a: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)</a:t>
            </a:r>
          </a:p>
          <a:p>
            <a:pPr algn="just">
              <a:lnSpc>
                <a:spcPct val="120000"/>
              </a:lnSpc>
            </a:pP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 </a:t>
            </a:r>
            <a:r>
              <a:rPr lang="ko-KR" altLang="en-US" sz="2000" spc="-15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페이징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기능을 추가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504263" y="2054048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문의하기</a:t>
            </a:r>
            <a:endParaRPr lang="en-US" altLang="ko-KR" sz="3200" spc="-300" dirty="0">
              <a:solidFill>
                <a:schemeClr val="bg2">
                  <a:lumMod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E92462-DEED-4707-8378-572717E07251}"/>
              </a:ext>
            </a:extLst>
          </p:cNvPr>
          <p:cNvSpPr txBox="1"/>
          <p:nvPr/>
        </p:nvSpPr>
        <p:spPr>
          <a:xfrm>
            <a:off x="242545" y="1152864"/>
            <a:ext cx="585345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현재 페이지 번호를 요청 파라미터로 부터 추출</a:t>
            </a:r>
            <a:endParaRPr lang="ko-KR" altLang="en-US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64646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@RequestParam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(value = 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currentPage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required =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defaultValue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"1"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currentPage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throws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Exception {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ModelAndView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mv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ModelAndView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"/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askList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List&lt;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AskDto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dirty="0" err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askService</a:t>
            </a:r>
            <a:r>
              <a:rPr lang="en-US" altLang="ko-KR" sz="16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.selectAskList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((</a:t>
            </a:r>
            <a:r>
              <a:rPr lang="en-US" altLang="ko-KR" sz="16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currentPage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- 1) * 10);</a:t>
            </a:r>
          </a:p>
          <a:p>
            <a:r>
              <a:rPr lang="en-US" altLang="ko-KR" sz="1600" dirty="0" err="1">
                <a:solidFill>
                  <a:srgbClr val="6A3E3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mv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.addObject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"list"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600" dirty="0" err="1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페이징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정보 출력에 사용되는 변수</a:t>
            </a:r>
            <a:endParaRPr lang="ko-KR" altLang="en-US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 err="1">
                <a:solidFill>
                  <a:srgbClr val="6A3E3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mv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.addObject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pageCount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Math.</a:t>
            </a:r>
            <a:r>
              <a:rPr lang="en-US" altLang="ko-KR" sz="1600" i="1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ceil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 err="1">
                <a:solidFill>
                  <a:srgbClr val="0000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askService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.selectAskListCount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/ 10.0)); </a:t>
            </a:r>
          </a:p>
          <a:p>
            <a:r>
              <a:rPr lang="en-US" altLang="ko-KR" sz="16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mv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6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en-US" altLang="ko-KR" sz="1600" dirty="0">
                <a:solidFill>
                  <a:srgbClr val="3F7F5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sql-ask.xml</a:t>
            </a:r>
            <a:endParaRPr lang="en-US" altLang="ko-KR" sz="1600" dirty="0">
              <a:solidFill>
                <a:srgbClr val="3F7F5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select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selectAskList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parameterType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"int"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resultType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hotel.dto.AskDto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select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ask_idx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title,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hit_cnt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regist_id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date_format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regist_dt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'%Y-%m-%d') as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regist_dt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t_ask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where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deleted_yn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'N' </a:t>
            </a: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order by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ask_idx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desc</a:t>
            </a:r>
          </a:p>
          <a:p>
            <a:r>
              <a:rPr lang="en-US" altLang="ko-KR" sz="1600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limit #{offset}, 10</a:t>
            </a: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select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AB2F7-8E24-5C75-CA1C-789AD2C509A8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164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3AB93D-E2E3-58CA-79A7-68F31B698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4" r="2927" b="7570"/>
          <a:stretch/>
        </p:blipFill>
        <p:spPr>
          <a:xfrm>
            <a:off x="605564" y="1735400"/>
            <a:ext cx="10980873" cy="4962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46CDE7-AB2C-E744-2E8E-5481A2390CE6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F5FC79-DCFE-65B1-4D9F-A5F5C4065348}"/>
              </a:ext>
            </a:extLst>
          </p:cNvPr>
          <p:cNvSpPr txBox="1"/>
          <p:nvPr/>
        </p:nvSpPr>
        <p:spPr>
          <a:xfrm>
            <a:off x="411716" y="1115332"/>
            <a:ext cx="11534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 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문의사항을 사용자가 직접 입력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비회원 문의가능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)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864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D3B3C9-0687-3291-04CB-29EACD68B8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4" r="2714"/>
          <a:stretch/>
        </p:blipFill>
        <p:spPr>
          <a:xfrm>
            <a:off x="339569" y="1674497"/>
            <a:ext cx="11512863" cy="469273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5569532-0071-A446-D03D-73FC3F4DD5F9}"/>
              </a:ext>
            </a:extLst>
          </p:cNvPr>
          <p:cNvSpPr/>
          <p:nvPr/>
        </p:nvSpPr>
        <p:spPr>
          <a:xfrm>
            <a:off x="11148291" y="5033818"/>
            <a:ext cx="332509" cy="32916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AB8C8-FA6E-CEDA-C860-36A0F271AF76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36714-6BB4-2744-7F23-C4F40551B90C}"/>
              </a:ext>
            </a:extLst>
          </p:cNvPr>
          <p:cNvSpPr txBox="1"/>
          <p:nvPr/>
        </p:nvSpPr>
        <p:spPr>
          <a:xfrm>
            <a:off x="339568" y="1084555"/>
            <a:ext cx="317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페이징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기능 추가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335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439406" y="3061886"/>
            <a:ext cx="5270520" cy="3025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Create 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테이블을 생성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CreateDto</a:t>
            </a: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와 </a:t>
            </a:r>
            <a:r>
              <a:rPr lang="en-US" altLang="ko-KR" sz="2000" spc="-15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LoginDto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를 생성해서 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회원가입 및 로그인이 연동되게 함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session</a:t>
            </a:r>
          </a:p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세션을 이용해서 사용자 정보를 저장</a:t>
            </a: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후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예약 및 리뷰 기능에서도 값을 불러올 수 있게 함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504263" y="2042740"/>
            <a:ext cx="3118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회원가입 및 로그인</a:t>
            </a:r>
            <a:endParaRPr lang="en-US" altLang="ko-KR" sz="3200" spc="-300" dirty="0">
              <a:solidFill>
                <a:schemeClr val="bg2">
                  <a:lumMod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61F210-EBB8-495D-AE19-ED46311C7627}"/>
              </a:ext>
            </a:extLst>
          </p:cNvPr>
          <p:cNvSpPr txBox="1"/>
          <p:nvPr/>
        </p:nvSpPr>
        <p:spPr>
          <a:xfrm>
            <a:off x="482074" y="1361426"/>
            <a:ext cx="5312210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controller 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부분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ko-KR" altLang="en-US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64646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@GetMapping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"/Hotel/login.do"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String login(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HttpSession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session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throws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Exception {</a:t>
            </a:r>
          </a:p>
          <a:p>
            <a:r>
              <a:rPr lang="en-US" altLang="ko-KR" sz="16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  <a:r>
              <a:rPr lang="en-US" altLang="ko-KR" sz="16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session</a:t>
            </a:r>
            <a:r>
              <a:rPr lang="en-US" altLang="ko-KR" sz="16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.getAttribute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"user"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==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null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r>
              <a:rPr lang="en-US" altLang="ko-KR" sz="16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"LoginPage.html"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6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"redirect:/Hotel/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firstMain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html 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부분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"name-2ee9"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"u-custom-font u-font-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montserrat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u-label u-text-grey-5 u-label-1"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작성자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"u-input u-input-rectangle u-radius-5 u-white u-input-1"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userNickname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userNickname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 err="1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th:value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${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session.user.userNickname</a:t>
            </a:r>
            <a:r>
              <a:rPr lang="en-US" altLang="ko-KR" sz="1600" i="1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readonly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0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sz="10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BBE11-1717-9A44-D87B-AA8FFB34FBFB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34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250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806767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165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975899" y="2176061"/>
            <a:ext cx="2846789" cy="584775"/>
            <a:chOff x="762000" y="1863785"/>
            <a:chExt cx="2846789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45104" y="1863785"/>
                <a:ext cx="3882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1</a:t>
                </a:r>
                <a:endParaRPr lang="ko-KR" altLang="en-US" sz="3200" b="1" dirty="0">
                  <a:solidFill>
                    <a:schemeClr val="accent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20441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프로젝트 개요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975899" y="3026871"/>
            <a:ext cx="2596721" cy="584775"/>
            <a:chOff x="762000" y="1863785"/>
            <a:chExt cx="2596721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05029" y="1863785"/>
                <a:ext cx="4683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2</a:t>
                </a:r>
                <a:endParaRPr lang="ko-KR" altLang="en-US" sz="3200" b="1" dirty="0">
                  <a:solidFill>
                    <a:schemeClr val="accent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17940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계획 및 방법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975899" y="4728491"/>
            <a:ext cx="3956067" cy="584775"/>
            <a:chOff x="762000" y="1863785"/>
            <a:chExt cx="3956067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00220" y="1863785"/>
                <a:ext cx="4780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4</a:t>
                </a:r>
                <a:endParaRPr lang="ko-KR" altLang="en-US" sz="3200" b="1" dirty="0">
                  <a:solidFill>
                    <a:schemeClr val="accent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3153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결과 및 주요  코드 설명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5579300"/>
            <a:ext cx="3199450" cy="584775"/>
            <a:chOff x="762000" y="1863785"/>
            <a:chExt cx="3199450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05029" y="1863785"/>
                <a:ext cx="4683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5</a:t>
                </a:r>
                <a:endParaRPr lang="ko-KR" altLang="en-US" sz="3200" b="1" dirty="0">
                  <a:solidFill>
                    <a:schemeClr val="accent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23968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개선점 및 </a:t>
              </a:r>
              <a:r>
                <a:rPr lang="ko-KR" altLang="en-US" sz="2800" spc="-300" dirty="0" err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느낀점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4D65F43-A455-93FE-0582-62BEBE9B8172}"/>
              </a:ext>
            </a:extLst>
          </p:cNvPr>
          <p:cNvGrpSpPr/>
          <p:nvPr/>
        </p:nvGrpSpPr>
        <p:grpSpPr>
          <a:xfrm>
            <a:off x="1975899" y="3877681"/>
            <a:ext cx="4674213" cy="584775"/>
            <a:chOff x="762000" y="1863785"/>
            <a:chExt cx="4674213" cy="58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5AB5745-0866-1808-20F9-C9548C5793F1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062F933-050F-9F3B-0C0A-0B3A50006EF5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22DC94-4B10-DE61-205A-996240FF1923}"/>
                  </a:ext>
                </a:extLst>
              </p:cNvPr>
              <p:cNvSpPr txBox="1"/>
              <p:nvPr/>
            </p:nvSpPr>
            <p:spPr>
              <a:xfrm>
                <a:off x="801022" y="1863785"/>
                <a:ext cx="4764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3</a:t>
                </a:r>
                <a:endParaRPr lang="ko-KR" altLang="en-US" sz="3200" b="1" dirty="0">
                  <a:solidFill>
                    <a:schemeClr val="accent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A41C0C-A66C-88B2-5D51-6056CE775C38}"/>
                </a:ext>
              </a:extLst>
            </p:cNvPr>
            <p:cNvSpPr txBox="1"/>
            <p:nvPr/>
          </p:nvSpPr>
          <p:spPr>
            <a:xfrm>
              <a:off x="1564640" y="1894265"/>
              <a:ext cx="38715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주요 화면</a:t>
              </a:r>
              <a:r>
                <a:rPr lang="en-US" altLang="ko-KR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(</a:t>
              </a:r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기능</a:t>
              </a:r>
              <a:r>
                <a:rPr lang="en-US" altLang="ko-KR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)</a:t>
              </a:r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에 대한 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439406" y="3061886"/>
            <a:ext cx="5270520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id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와 </a:t>
            </a: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password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가 </a:t>
            </a:r>
            <a:r>
              <a:rPr lang="ko-KR" altLang="en-US" sz="2000" spc="-15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같아야지만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로그인이 됨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password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와 </a:t>
            </a:r>
            <a:r>
              <a:rPr lang="en-US" altLang="ko-KR" sz="2000" spc="-15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passwordCheck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가 같아야 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=&gt; 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회원가입 가능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 password</a:t>
            </a:r>
            <a:r>
              <a:rPr lang="ko-KR" altLang="en-US" sz="2000" spc="-15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와 </a:t>
            </a:r>
            <a:r>
              <a:rPr lang="en-US" altLang="ko-KR" sz="2000" spc="-150" dirty="0" err="1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passwordcheck</a:t>
            </a:r>
            <a:r>
              <a:rPr lang="ko-KR" altLang="en-US" sz="2000" spc="-15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의 값을 비교</a:t>
            </a:r>
            <a:endParaRPr lang="en-US" altLang="ko-KR" sz="2000" spc="-150" dirty="0" smtClean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=&gt; </a:t>
            </a:r>
            <a:r>
              <a:rPr lang="ko-KR" altLang="en-US" sz="2000" spc="-15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일치</a:t>
            </a:r>
            <a:r>
              <a:rPr lang="ko-KR" altLang="en-US" sz="2000" spc="-15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하면 </a:t>
            </a:r>
            <a:r>
              <a:rPr lang="en-US" altLang="ko-KR" sz="2000" spc="-15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insert</a:t>
            </a:r>
          </a:p>
          <a:p>
            <a:pPr algn="just">
              <a:lnSpc>
                <a:spcPct val="120000"/>
              </a:lnSpc>
            </a:pPr>
            <a:r>
              <a:rPr lang="en-US" altLang="ko-KR" sz="2000" spc="-15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=&gt; </a:t>
            </a:r>
            <a:r>
              <a:rPr lang="ko-KR" altLang="en-US" sz="2000" spc="-15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일치하지 않으면 </a:t>
            </a:r>
            <a:r>
              <a:rPr lang="ko-KR" altLang="en-US" sz="2000" spc="-150" dirty="0" err="1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팝업창</a:t>
            </a:r>
            <a:r>
              <a:rPr lang="ko-KR" altLang="en-US" sz="2000" spc="-15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뜨고 다시 돌아감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61F210-EBB8-495D-AE19-ED46311C7627}"/>
              </a:ext>
            </a:extLst>
          </p:cNvPr>
          <p:cNvSpPr txBox="1"/>
          <p:nvPr/>
        </p:nvSpPr>
        <p:spPr>
          <a:xfrm>
            <a:off x="153612" y="835512"/>
            <a:ext cx="5884865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en-US" altLang="ko-KR" sz="1600" dirty="0">
                <a:solidFill>
                  <a:srgbClr val="3F7F5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sql-create.xml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select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createMember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parameterType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hotel.dto.CreateDto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resultType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hotel.dto.CreateDto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select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user_id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user_password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user_password_check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user_name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user_nickname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user_email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user_contact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t_create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where </a:t>
            </a:r>
            <a:r>
              <a:rPr lang="en-US" altLang="ko-KR" sz="16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user_password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#{userPassword} and </a:t>
            </a:r>
            <a:r>
              <a:rPr lang="en-US" altLang="ko-KR" sz="16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user_password_check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#{userPasswordCheck}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select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0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sz="10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DB05F5-6DDD-4227-B4D2-EA1EEA15E096}"/>
              </a:ext>
            </a:extLst>
          </p:cNvPr>
          <p:cNvSpPr txBox="1"/>
          <p:nvPr/>
        </p:nvSpPr>
        <p:spPr>
          <a:xfrm>
            <a:off x="6504263" y="2042740"/>
            <a:ext cx="5052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And </a:t>
            </a:r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구문을 이용해서 조건 걸기</a:t>
            </a:r>
            <a:endParaRPr lang="en-US" altLang="ko-KR" sz="3200" spc="-300" dirty="0">
              <a:solidFill>
                <a:schemeClr val="bg2">
                  <a:lumMod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ABE20-4428-71C7-132D-7CB67E55FCCF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53612" y="3702317"/>
            <a:ext cx="57887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64646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</a:t>
            </a:r>
            <a:r>
              <a:rPr lang="en-US" altLang="ko-KR" sz="16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Override</a:t>
            </a:r>
          </a:p>
          <a:p>
            <a:r>
              <a:rPr lang="en-US" altLang="ko-KR" sz="1600" b="1" dirty="0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u="sng" dirty="0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insertCreateMember</a:t>
            </a:r>
            <a:r>
              <a:rPr lang="en-US" altLang="ko-KR" sz="16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CreateDto</a:t>
            </a:r>
            <a:r>
              <a:rPr lang="en-US" altLang="ko-KR" sz="16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createDto</a:t>
            </a:r>
            <a:r>
              <a:rPr lang="en-US" altLang="ko-KR" sz="16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HttpSession</a:t>
            </a:r>
            <a:r>
              <a:rPr lang="en-US" altLang="ko-KR" sz="16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session) </a:t>
            </a:r>
            <a:r>
              <a:rPr lang="en-US" altLang="ko-KR" sz="1600" b="1" u="sng" dirty="0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throws</a:t>
            </a:r>
            <a:r>
              <a:rPr lang="en-US" altLang="ko-KR" sz="16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Exception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String password = </a:t>
            </a:r>
            <a:r>
              <a:rPr lang="en-US" altLang="ko-KR" sz="16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createDto.getUserPassword</a:t>
            </a:r>
            <a:r>
              <a:rPr lang="en-US" altLang="ko-KR" sz="16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String </a:t>
            </a:r>
            <a:r>
              <a:rPr lang="en-US" altLang="ko-KR" sz="16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checkPsw</a:t>
            </a:r>
            <a:r>
              <a:rPr lang="en-US" altLang="ko-KR" sz="16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createDto.getUserPasswordCheck</a:t>
            </a:r>
            <a:r>
              <a:rPr lang="en-US" altLang="ko-KR" sz="16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if (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password.equals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checkPsw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)) {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createMapper.insertCreateMember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createDto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r>
              <a:rPr lang="en-US" altLang="ko-KR" sz="1600" b="1" dirty="0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endParaRPr lang="en-US" altLang="ko-KR" sz="160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3F7F5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lang="ko-KR" altLang="en-US" sz="1600" dirty="0" err="1">
                <a:solidFill>
                  <a:srgbClr val="3F7F5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메세지</a:t>
            </a:r>
            <a:r>
              <a:rPr lang="ko-KR" altLang="en-US" sz="1600" dirty="0">
                <a:solidFill>
                  <a:srgbClr val="3F7F5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내용 수정</a:t>
            </a:r>
            <a:endParaRPr lang="ko-KR" altLang="en-US" sz="160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session.setAttribute</a:t>
            </a:r>
            <a:r>
              <a:rPr lang="en-US" altLang="ko-KR" sz="16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"message"</a:t>
            </a:r>
            <a:r>
              <a:rPr lang="en-US" altLang="ko-KR" sz="16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비밀번호가 일치하지 않습니다</a:t>
            </a:r>
            <a:r>
              <a:rPr lang="en-US" altLang="ko-KR" sz="1600" dirty="0" smtClean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sz="1600" dirty="0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);}}</a:t>
            </a:r>
            <a:endParaRPr lang="en-US" altLang="ko-KR" sz="160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60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sz="160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761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1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439406" y="3061886"/>
            <a:ext cx="5687736" cy="22717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7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리뷰하기는  작성자를  </a:t>
            </a:r>
            <a:r>
              <a:rPr lang="en-US" altLang="ko-KR" sz="1700" spc="-15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userNickname</a:t>
            </a:r>
            <a:r>
              <a:rPr lang="en-US" altLang="ko-KR" sz="17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17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으로 값 을 가져오기 때문에</a:t>
            </a:r>
            <a:endParaRPr lang="en-US" altLang="ko-KR" sz="17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7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로그아웃 상태일 때는 글쓰기가  제한됨</a:t>
            </a:r>
            <a:endParaRPr lang="en-US" altLang="ko-KR" sz="17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7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7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팝업창이 뜨고 로그인 창으로 이동</a:t>
            </a:r>
            <a:endParaRPr lang="en-US" altLang="ko-KR" sz="17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7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로그인 성공 시 글쓰기 가능</a:t>
            </a:r>
            <a:endParaRPr lang="en-US" altLang="ko-KR" sz="17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7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17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2B3F53-8919-4F43-B4A9-10B4152F9750}"/>
              </a:ext>
            </a:extLst>
          </p:cNvPr>
          <p:cNvSpPr txBox="1"/>
          <p:nvPr/>
        </p:nvSpPr>
        <p:spPr>
          <a:xfrm>
            <a:off x="6504263" y="2042740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리뷰하기 주요코드  </a:t>
            </a:r>
            <a:r>
              <a:rPr lang="en-US" altLang="ko-KR" sz="3200" spc="-300" dirty="0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EAE4F-3F78-4BE5-97C3-BF6095420C6A}"/>
              </a:ext>
            </a:extLst>
          </p:cNvPr>
          <p:cNvSpPr txBox="1"/>
          <p:nvPr/>
        </p:nvSpPr>
        <p:spPr>
          <a:xfrm>
            <a:off x="127591" y="1653752"/>
            <a:ext cx="59684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64646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@Override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dirty="0" err="1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boolean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preHandle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HttpServletRequest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request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HttpServletResponse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response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Object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handler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throws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Exception {</a:t>
            </a:r>
          </a:p>
          <a:p>
            <a:r>
              <a:rPr lang="en-US" altLang="ko-KR" sz="16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((</a:t>
            </a:r>
            <a:r>
              <a:rPr lang="en-US" altLang="ko-KR" sz="16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request</a:t>
            </a:r>
            <a:r>
              <a:rPr lang="en-US" altLang="ko-KR" sz="16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.getRequestURI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().</a:t>
            </a:r>
            <a:r>
              <a:rPr lang="en-US" altLang="ko-KR" sz="16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indexOf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"/Hotel/openReviewWrite.do"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 &gt;= 0 </a:t>
            </a: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&amp;&amp; </a:t>
            </a:r>
            <a:r>
              <a:rPr lang="en-US" altLang="ko-KR" sz="16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request</a:t>
            </a:r>
            <a:r>
              <a:rPr lang="en-US" altLang="ko-KR" sz="16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.getSession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().</a:t>
            </a:r>
            <a:r>
              <a:rPr lang="en-US" altLang="ko-KR" sz="16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getAttribute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"user"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 == </a:t>
            </a:r>
            <a:r>
              <a:rPr lang="en-US" altLang="ko-KR" sz="16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null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r>
              <a:rPr lang="en-US" altLang="ko-KR" sz="16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request</a:t>
            </a:r>
            <a:r>
              <a:rPr lang="en-US" altLang="ko-KR" sz="16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.getSession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().</a:t>
            </a:r>
            <a:r>
              <a:rPr lang="en-US" altLang="ko-KR" sz="16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setAttribute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"message"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로그인 후 사용하실 수 있습니다</a:t>
            </a:r>
            <a:r>
              <a:rPr lang="en-US" altLang="ko-KR" sz="1600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6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response</a:t>
            </a:r>
            <a:r>
              <a:rPr lang="en-US" altLang="ko-KR" sz="16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.sendRedirect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"/Hotel/login.do"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6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6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20D9CC-A32C-3957-3FB1-D3DDBEB02545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398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20D9CC-A32C-3957-3FB1-D3DDBEB02545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6EF8D4-1F0D-E99A-13AD-AE4FBC1F2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51"/>
          <a:stretch/>
        </p:blipFill>
        <p:spPr>
          <a:xfrm>
            <a:off x="2410477" y="1809761"/>
            <a:ext cx="9122146" cy="4796247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1F2584DC-A377-8633-E514-D3A4D102E2DF}"/>
              </a:ext>
            </a:extLst>
          </p:cNvPr>
          <p:cNvSpPr/>
          <p:nvPr/>
        </p:nvSpPr>
        <p:spPr>
          <a:xfrm>
            <a:off x="1117600" y="2641600"/>
            <a:ext cx="110836" cy="193964"/>
          </a:xfrm>
          <a:custGeom>
            <a:avLst/>
            <a:gdLst>
              <a:gd name="connsiteX0" fmla="*/ 0 w 110836"/>
              <a:gd name="connsiteY0" fmla="*/ 0 h 193964"/>
              <a:gd name="connsiteX1" fmla="*/ 46182 w 110836"/>
              <a:gd name="connsiteY1" fmla="*/ 129309 h 193964"/>
              <a:gd name="connsiteX2" fmla="*/ 83127 w 110836"/>
              <a:gd name="connsiteY2" fmla="*/ 175491 h 193964"/>
              <a:gd name="connsiteX3" fmla="*/ 110836 w 110836"/>
              <a:gd name="connsiteY3" fmla="*/ 193964 h 19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836" h="193964">
                <a:moveTo>
                  <a:pt x="0" y="0"/>
                </a:moveTo>
                <a:cubicBezTo>
                  <a:pt x="11732" y="58664"/>
                  <a:pt x="9524" y="65158"/>
                  <a:pt x="46182" y="129309"/>
                </a:cubicBezTo>
                <a:cubicBezTo>
                  <a:pt x="55963" y="146425"/>
                  <a:pt x="69187" y="161551"/>
                  <a:pt x="83127" y="175491"/>
                </a:cubicBezTo>
                <a:cubicBezTo>
                  <a:pt x="90976" y="183340"/>
                  <a:pt x="110836" y="193964"/>
                  <a:pt x="110836" y="19396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53B85E-5DE1-A4C2-3AFB-C6134EC63D98}"/>
              </a:ext>
            </a:extLst>
          </p:cNvPr>
          <p:cNvSpPr txBox="1"/>
          <p:nvPr/>
        </p:nvSpPr>
        <p:spPr>
          <a:xfrm>
            <a:off x="411044" y="1189660"/>
            <a:ext cx="6931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팝업창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뜨고 난 후 로그인 페이지로 이동 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668BBD4-A8D9-97F9-149F-D9C8CA387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77" y="1809761"/>
            <a:ext cx="4315427" cy="1295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870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1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439405" y="3061886"/>
            <a:ext cx="5505493" cy="20696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리뷰를</a:t>
            </a: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쓸 때 </a:t>
            </a:r>
            <a:r>
              <a:rPr lang="en-US" altLang="ko-KR" sz="2000" spc="-15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userNickname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을 가져와서 고정시킴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 </a:t>
            </a:r>
            <a:r>
              <a:rPr lang="en-US" altLang="ko-KR" sz="2000" spc="-150" dirty="0" err="1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readonly</a:t>
            </a:r>
            <a:r>
              <a:rPr lang="ko-KR" altLang="en-US" sz="2000" spc="-150" dirty="0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를 이용하여 고정</a:t>
            </a:r>
            <a:endParaRPr lang="en-US" altLang="ko-KR" sz="2000" spc="-150" dirty="0">
              <a:solidFill>
                <a:srgbClr val="00808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2B3F53-8919-4F43-B4A9-10B4152F9750}"/>
              </a:ext>
            </a:extLst>
          </p:cNvPr>
          <p:cNvSpPr txBox="1"/>
          <p:nvPr/>
        </p:nvSpPr>
        <p:spPr>
          <a:xfrm>
            <a:off x="6504263" y="2042740"/>
            <a:ext cx="3425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리뷰하기 주요코드  </a:t>
            </a:r>
            <a:r>
              <a:rPr lang="en-US" altLang="ko-KR" sz="3200" spc="-300" dirty="0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3F175-D4DD-4C6C-9FBA-6818CB539CC5}"/>
              </a:ext>
            </a:extLst>
          </p:cNvPr>
          <p:cNvSpPr txBox="1"/>
          <p:nvPr/>
        </p:nvSpPr>
        <p:spPr>
          <a:xfrm>
            <a:off x="65216" y="2627515"/>
            <a:ext cx="6030784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endParaRPr lang="en-US" altLang="ko-KR" sz="18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"u-input u-input-rectangle u-radius-5 u-white u-input-1"</a:t>
            </a:r>
            <a:endParaRPr lang="en-US" altLang="ko-KR" sz="18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userNickname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userNickname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endParaRPr lang="en-US" altLang="ko-KR" sz="18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 err="1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th:value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${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session.user.userNickname</a:t>
            </a:r>
            <a:r>
              <a:rPr lang="en-US" altLang="ko-KR" sz="1800" i="1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readonly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0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sz="10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FDB31-E722-4D38-4BB4-3E1702C88AB9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819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FDB31-E722-4D38-4BB4-3E1702C88AB9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E50985-2A91-036C-B0CF-2EA20643F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9" t="7513" r="7046" b="3606"/>
          <a:stretch/>
        </p:blipFill>
        <p:spPr>
          <a:xfrm>
            <a:off x="891309" y="1667575"/>
            <a:ext cx="10409382" cy="4973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DF7C1D-A663-ECC9-49DA-BE10F9E7EA34}"/>
              </a:ext>
            </a:extLst>
          </p:cNvPr>
          <p:cNvSpPr txBox="1"/>
          <p:nvPr/>
        </p:nvSpPr>
        <p:spPr>
          <a:xfrm>
            <a:off x="577546" y="1068872"/>
            <a:ext cx="693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</a:t>
            </a:r>
            <a:r>
              <a:rPr lang="en-US" altLang="ko-KR" sz="2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userNickname</a:t>
            </a:r>
            <a:r>
              <a:rPr lang="en-US" altLang="ko-KR"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고정 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4F8D693-BE13-D255-B63C-4718696394CD}"/>
              </a:ext>
            </a:extLst>
          </p:cNvPr>
          <p:cNvSpPr/>
          <p:nvPr/>
        </p:nvSpPr>
        <p:spPr>
          <a:xfrm>
            <a:off x="1191492" y="2262909"/>
            <a:ext cx="905164" cy="6742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77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439406" y="3061886"/>
            <a:ext cx="5270520" cy="11790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 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이미지 넣기 및 </a:t>
            </a:r>
            <a:r>
              <a:rPr lang="ko-KR" altLang="en-US" sz="2000" spc="-15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별점을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숫자로 출력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  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수정</a:t>
            </a: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삭제</a:t>
            </a: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목록버튼 생성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504263" y="2054048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리뷰하기 주요코드 </a:t>
            </a:r>
            <a:r>
              <a:rPr lang="en-US" altLang="ko-KR" sz="3200" spc="-300" dirty="0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C44473-299B-4528-9E20-C20E45701A2A}"/>
              </a:ext>
            </a:extLst>
          </p:cNvPr>
          <p:cNvSpPr txBox="1"/>
          <p:nvPr/>
        </p:nvSpPr>
        <p:spPr>
          <a:xfrm>
            <a:off x="356431" y="1405839"/>
            <a:ext cx="538313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insert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insertReview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parameterType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hotel.dto.ReviewDto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insert into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t_review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user_nickname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title, contents,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review_star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regist_dt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review_image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values (#{userNickname}, #{title}, #{contents}, #{reviewStar}, now(),</a:t>
            </a: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#{reviewImage}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insert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600" dirty="0">
                <a:solidFill>
                  <a:srgbClr val="3F5F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&lt;!-- </a:t>
            </a:r>
            <a:r>
              <a:rPr lang="ko-KR" altLang="en-US" sz="1600" dirty="0">
                <a:solidFill>
                  <a:srgbClr val="3F5F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버튼 관련 </a:t>
            </a:r>
            <a:r>
              <a:rPr lang="en-US" altLang="ko-KR" sz="1600" dirty="0">
                <a:solidFill>
                  <a:srgbClr val="3F5F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--&gt;</a:t>
            </a:r>
            <a:endParaRPr lang="ko-KR" altLang="en-US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align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"right"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margin-right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i="1" dirty="0">
                <a:solidFill>
                  <a:srgbClr val="2A00E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12px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margin-top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i="1" dirty="0">
                <a:solidFill>
                  <a:srgbClr val="2A00E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12px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"button"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"list"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btn</a:t>
            </a:r>
            <a:r>
              <a:rPr lang="en-US" altLang="ko-KR" sz="1600" i="1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u-hover-custom-color-5"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i="1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목록으로</a:t>
            </a:r>
            <a:r>
              <a:rPr lang="en-US" altLang="ko-KR" sz="1600" i="1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ko-KR" altLang="en-US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"button"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"edit"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btn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u-hover-custom-color-5"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수정하기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ko-KR" altLang="en-US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"button"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"delete"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btn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u-hover-custom-color-5"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삭제하기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ko-KR" altLang="en-US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F91B22-37A2-F019-4187-F0EF264038BE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409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332" y="1535832"/>
            <a:ext cx="8283336" cy="50378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FDB31-E722-4D38-4BB4-3E1702C88AB9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F7C1D-A663-ECC9-49DA-BE10F9E7EA34}"/>
              </a:ext>
            </a:extLst>
          </p:cNvPr>
          <p:cNvSpPr txBox="1"/>
          <p:nvPr/>
        </p:nvSpPr>
        <p:spPr>
          <a:xfrm>
            <a:off x="577545" y="1068872"/>
            <a:ext cx="10533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이미지 넣기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별점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숫자로 출력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버튼추가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40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endParaRPr lang="ko-KR" altLang="en-US" sz="2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4F8D693-BE13-D255-B63C-4718696394CD}"/>
              </a:ext>
            </a:extLst>
          </p:cNvPr>
          <p:cNvSpPr/>
          <p:nvPr/>
        </p:nvSpPr>
        <p:spPr>
          <a:xfrm>
            <a:off x="8203223" y="6180992"/>
            <a:ext cx="1790520" cy="2813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00CCFF6-B597-61D5-B04A-1E759FAA2292}"/>
              </a:ext>
            </a:extLst>
          </p:cNvPr>
          <p:cNvSpPr/>
          <p:nvPr/>
        </p:nvSpPr>
        <p:spPr>
          <a:xfrm>
            <a:off x="1960685" y="3341077"/>
            <a:ext cx="2619436" cy="29718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773EEF4-3A99-928C-3CF3-710FC48A527E}"/>
              </a:ext>
            </a:extLst>
          </p:cNvPr>
          <p:cNvSpPr/>
          <p:nvPr/>
        </p:nvSpPr>
        <p:spPr>
          <a:xfrm>
            <a:off x="4824046" y="3938954"/>
            <a:ext cx="5169697" cy="4923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39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626067" y="3024145"/>
            <a:ext cx="5373903" cy="8097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회원가입 및 로그인을 해야 예약이 가능하도록 함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 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504263" y="2054048"/>
            <a:ext cx="1879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예약하기  </a:t>
            </a:r>
            <a:r>
              <a:rPr lang="en-US" altLang="ko-KR" sz="3200" spc="-300" dirty="0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3F5E6D-C50A-42D3-A7CB-91E873983893}"/>
              </a:ext>
            </a:extLst>
          </p:cNvPr>
          <p:cNvSpPr txBox="1"/>
          <p:nvPr/>
        </p:nvSpPr>
        <p:spPr>
          <a:xfrm>
            <a:off x="107052" y="1279478"/>
            <a:ext cx="598894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5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b="1" dirty="0" err="1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boolean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preHandle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HttpServletRequest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dirty="0">
                <a:solidFill>
                  <a:srgbClr val="6A3E3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request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HttpServletResponse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dirty="0">
                <a:solidFill>
                  <a:srgbClr val="6A3E3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response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Object </a:t>
            </a:r>
            <a:r>
              <a:rPr lang="en-US" altLang="ko-KR" sz="1500" dirty="0">
                <a:solidFill>
                  <a:srgbClr val="6A3E3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handler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5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throws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Exception {</a:t>
            </a:r>
          </a:p>
          <a:p>
            <a:r>
              <a:rPr lang="en-US" altLang="ko-KR" sz="15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((</a:t>
            </a:r>
            <a:r>
              <a:rPr lang="en-US" altLang="ko-KR" sz="1500" dirty="0" err="1">
                <a:solidFill>
                  <a:srgbClr val="6A3E3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request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.getRequestURI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().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indexOf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5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"/Hotel/openReviewWrite.do"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&gt;= 0 </a:t>
            </a:r>
          </a:p>
          <a:p>
            <a:r>
              <a:rPr lang="en-US" altLang="ko-KR" sz="1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|| </a:t>
            </a:r>
            <a:r>
              <a:rPr lang="en-US" altLang="ko-KR" sz="15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request</a:t>
            </a:r>
            <a:r>
              <a:rPr lang="en-US" altLang="ko-KR" sz="15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.getRequestURI</a:t>
            </a:r>
            <a:r>
              <a:rPr lang="en-US" altLang="ko-KR" sz="1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().</a:t>
            </a:r>
            <a:r>
              <a:rPr lang="en-US" altLang="ko-KR" sz="15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indexOf</a:t>
            </a:r>
            <a:r>
              <a:rPr lang="en-US" altLang="ko-KR" sz="1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500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"/Hotel/</a:t>
            </a:r>
            <a:r>
              <a:rPr lang="en-US" altLang="ko-KR" sz="1500" dirty="0" err="1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openReservationWrite</a:t>
            </a:r>
            <a:r>
              <a:rPr lang="en-US" altLang="ko-KR" sz="1500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/Seoul.do"</a:t>
            </a:r>
            <a:r>
              <a:rPr lang="en-US" altLang="ko-KR" sz="1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 &gt;= 0 </a:t>
            </a:r>
          </a:p>
          <a:p>
            <a:r>
              <a:rPr lang="en-US" altLang="ko-KR" sz="1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|| </a:t>
            </a:r>
            <a:r>
              <a:rPr lang="en-US" altLang="ko-KR" sz="15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request</a:t>
            </a:r>
            <a:r>
              <a:rPr lang="en-US" altLang="ko-KR" sz="15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.getRequestURI</a:t>
            </a:r>
            <a:r>
              <a:rPr lang="en-US" altLang="ko-KR" sz="1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().</a:t>
            </a:r>
            <a:r>
              <a:rPr lang="en-US" altLang="ko-KR" sz="15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indexOf</a:t>
            </a:r>
            <a:r>
              <a:rPr lang="en-US" altLang="ko-KR" sz="1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500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"/Hotel/</a:t>
            </a:r>
            <a:r>
              <a:rPr lang="en-US" altLang="ko-KR" sz="1500" dirty="0" err="1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openReservationWrite</a:t>
            </a:r>
            <a:r>
              <a:rPr lang="en-US" altLang="ko-KR" sz="1500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/Jeju.do"</a:t>
            </a:r>
            <a:r>
              <a:rPr lang="en-US" altLang="ko-KR" sz="1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 &gt;= 0)</a:t>
            </a:r>
          </a:p>
          <a:p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&amp;&amp; </a:t>
            </a:r>
            <a:r>
              <a:rPr lang="en-US" altLang="ko-KR" sz="1500" dirty="0" err="1">
                <a:solidFill>
                  <a:srgbClr val="6A3E3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request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.getSession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().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getAttribute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5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"user"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== </a:t>
            </a:r>
            <a:r>
              <a:rPr lang="en-US" altLang="ko-KR" sz="15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r>
              <a:rPr lang="en-US" altLang="ko-KR" sz="1500" dirty="0" err="1">
                <a:solidFill>
                  <a:srgbClr val="6A3E3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request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.getSession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().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setAttribute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5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"message"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5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5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로그인 후 사용하실 수 있습니다</a:t>
            </a:r>
            <a:r>
              <a:rPr lang="en-US" altLang="ko-KR" sz="15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500" dirty="0" err="1">
                <a:solidFill>
                  <a:srgbClr val="6A3E3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response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.sendRedirect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500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"/Hotel/login.do"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5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r>
              <a:rPr lang="en-US" altLang="ko-KR" sz="15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5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b="1" dirty="0">
                <a:solidFill>
                  <a:srgbClr val="7F00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sz="15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50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5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sz="15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67A85E-709E-92E6-30BB-8F2C5B0C5F7D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38DC25-9A94-4934-8684-56CC2F2E4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431" y="4353554"/>
            <a:ext cx="4623823" cy="13938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A6BED5-7FBF-73EC-D263-7A3B87E5D67E}"/>
              </a:ext>
            </a:extLst>
          </p:cNvPr>
          <p:cNvSpPr txBox="1"/>
          <p:nvPr/>
        </p:nvSpPr>
        <p:spPr>
          <a:xfrm>
            <a:off x="6626068" y="3921612"/>
            <a:ext cx="5373903" cy="8097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</a:t>
            </a:r>
            <a:r>
              <a:rPr lang="ko-KR" altLang="en-US" sz="2000" spc="-150" dirty="0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spc="-150" dirty="0" err="1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팝업창</a:t>
            </a:r>
            <a:r>
              <a:rPr lang="ko-KR" altLang="en-US" sz="2000" spc="-150" dirty="0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뜸</a:t>
            </a:r>
            <a:endParaRPr lang="en-US" altLang="ko-KR" sz="2000" spc="-150" dirty="0">
              <a:solidFill>
                <a:srgbClr val="00808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 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199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1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374022" y="3328301"/>
            <a:ext cx="5539955" cy="15483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예약 페이지 작성시 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=&gt;  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회원정보</a:t>
            </a: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</a:t>
            </a:r>
            <a:r>
              <a:rPr lang="ko-KR" altLang="en-US" sz="2000" spc="-150" dirty="0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이름</a:t>
            </a:r>
            <a:r>
              <a:rPr lang="en-US" altLang="ko-KR" sz="2000" spc="-150" dirty="0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sz="2000" spc="-150" dirty="0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전화번호</a:t>
            </a: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)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를 가져와서 고정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</a:t>
            </a:r>
            <a:r>
              <a:rPr lang="en-US" altLang="ko-KR" sz="2000" spc="-150" dirty="0" err="1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readonly</a:t>
            </a:r>
            <a:r>
              <a:rPr lang="en-US" altLang="ko-KR" sz="2000" spc="-150" dirty="0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spc="-150" dirty="0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이용</a:t>
            </a:r>
            <a:endParaRPr lang="en-US" altLang="ko-KR" sz="2000" spc="-150" dirty="0">
              <a:solidFill>
                <a:srgbClr val="00808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400800" y="2123131"/>
            <a:ext cx="1890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예약하기 </a:t>
            </a:r>
            <a:r>
              <a:rPr lang="en-US" altLang="ko-KR" sz="3200" spc="-300" dirty="0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>
            <a:cxnSpLocks/>
          </p:cNvCxnSpPr>
          <p:nvPr/>
        </p:nvCxnSpPr>
        <p:spPr>
          <a:xfrm>
            <a:off x="6400800" y="2870491"/>
            <a:ext cx="57912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3F5E6D-C50A-42D3-A7CB-91E873983893}"/>
              </a:ext>
            </a:extLst>
          </p:cNvPr>
          <p:cNvSpPr txBox="1"/>
          <p:nvPr/>
        </p:nvSpPr>
        <p:spPr>
          <a:xfrm>
            <a:off x="352844" y="2123131"/>
            <a:ext cx="56023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reservationContact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"u-custom-font u-font-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montserrat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u-label </a:t>
            </a:r>
          </a:p>
          <a:p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u-label-2"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 err="1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wfd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-invisible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"true"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Phone Number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"text"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placeholder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"Enter your Phone Number"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reservationContact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reservationContact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"u-custom-font u-font-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montserrat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u-grey-10 </a:t>
            </a:r>
          </a:p>
          <a:p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u-input u-input-rectangle u-radius-5 u-input-2"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required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600" u="sng" dirty="0" err="1">
                <a:solidFill>
                  <a:srgbClr val="7F007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th:value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${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session.user.userContact</a:t>
            </a:r>
            <a:r>
              <a:rPr lang="en-US" altLang="ko-KR" sz="1600" i="1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rgbClr val="7F007F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readonly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1FBCF-EFC0-43BC-755D-911C7F760E1E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557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E7FF19-7776-838B-F736-C77318CDAD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33"/>
          <a:stretch/>
        </p:blipFill>
        <p:spPr>
          <a:xfrm>
            <a:off x="967236" y="1613887"/>
            <a:ext cx="9906288" cy="5116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CE07F8-10ED-7E72-F11F-B53E270B2A60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EFCD6E-86AC-91B2-B1F6-82DE5DDEEA2D}"/>
              </a:ext>
            </a:extLst>
          </p:cNvPr>
          <p:cNvSpPr txBox="1"/>
          <p:nvPr/>
        </p:nvSpPr>
        <p:spPr>
          <a:xfrm>
            <a:off x="879720" y="1054576"/>
            <a:ext cx="6931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예약 시 이름과 전화번호 고정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857F501-03BF-C84F-20AA-7DA144986215}"/>
              </a:ext>
            </a:extLst>
          </p:cNvPr>
          <p:cNvSpPr/>
          <p:nvPr/>
        </p:nvSpPr>
        <p:spPr>
          <a:xfrm>
            <a:off x="2992582" y="2521527"/>
            <a:ext cx="2927798" cy="5726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992E6E-E015-7B32-D4ED-C839953FCBDC}"/>
              </a:ext>
            </a:extLst>
          </p:cNvPr>
          <p:cNvSpPr/>
          <p:nvPr/>
        </p:nvSpPr>
        <p:spPr>
          <a:xfrm>
            <a:off x="5985035" y="2521527"/>
            <a:ext cx="2900218" cy="5726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054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5128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1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8AC441A-4400-47F5-9EE6-0FAA046EFB1D}"/>
              </a:ext>
            </a:extLst>
          </p:cNvPr>
          <p:cNvCxnSpPr>
            <a:cxnSpLocks/>
          </p:cNvCxnSpPr>
          <p:nvPr/>
        </p:nvCxnSpPr>
        <p:spPr>
          <a:xfrm>
            <a:off x="271249" y="3668387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271249" y="1239667"/>
            <a:ext cx="11180016" cy="2127947"/>
            <a:chOff x="1501361" y="1577994"/>
            <a:chExt cx="10568720" cy="212794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563625" y="219888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&gt;&gt;</a:t>
              </a:r>
              <a:endPara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1501361" y="1577994"/>
              <a:ext cx="3019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프로젝트 소개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3076355" y="2157568"/>
              <a:ext cx="8993726" cy="1548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&lt;</a:t>
              </a:r>
              <a:r>
                <a:rPr lang="en-US" altLang="ko-KR" sz="2000" spc="-150" dirty="0" err="1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HotelAndView</a:t>
              </a:r>
              <a:r>
                <a:rPr lang="en-US" altLang="ko-KR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&gt;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: </a:t>
              </a:r>
              <a:r>
                <a:rPr lang="en-US" altLang="ko-KR" sz="2000" spc="-150" dirty="0" err="1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ModelAndView</a:t>
              </a:r>
              <a:r>
                <a:rPr lang="en-US" altLang="ko-KR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</a:t>
              </a:r>
              <a:r>
                <a:rPr lang="ko-KR" altLang="en-US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에서 착안하여 프로젝트 이름 및 호텔 이름을 </a:t>
              </a:r>
              <a:r>
                <a:rPr lang="en-US" altLang="ko-KR" sz="2000" spc="-150" dirty="0" err="1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HotelAndView</a:t>
              </a:r>
              <a:r>
                <a:rPr lang="en-US" altLang="ko-KR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</a:t>
              </a:r>
              <a:r>
                <a:rPr lang="ko-KR" altLang="en-US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로 지음</a:t>
              </a:r>
              <a:r>
                <a:rPr lang="en-US" altLang="ko-KR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 호텔의 문의하기와 리뷰하기 서비스가 수업 내용을 복습할 수 있을 듯해서 호텔 홈페이지</a:t>
              </a:r>
              <a:endPara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</a:t>
              </a:r>
              <a:r>
                <a:rPr lang="ko-KR" altLang="en-US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를 개발하기로 함</a:t>
              </a:r>
              <a:r>
                <a:rPr lang="en-US" altLang="ko-KR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.</a:t>
              </a:r>
              <a:endPara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7B91E6-C093-4688-958D-32BA63EEA22F}"/>
              </a:ext>
            </a:extLst>
          </p:cNvPr>
          <p:cNvGrpSpPr/>
          <p:nvPr/>
        </p:nvGrpSpPr>
        <p:grpSpPr>
          <a:xfrm>
            <a:off x="337315" y="3825252"/>
            <a:ext cx="11113950" cy="1795266"/>
            <a:chOff x="1563814" y="1442633"/>
            <a:chExt cx="10506266" cy="179526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ECC35C-40B7-4E12-A8D6-712DF27992F5}"/>
                </a:ext>
              </a:extLst>
            </p:cNvPr>
            <p:cNvSpPr txBox="1"/>
            <p:nvPr/>
          </p:nvSpPr>
          <p:spPr>
            <a:xfrm>
              <a:off x="2490558" y="20917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&gt;&gt;</a:t>
              </a:r>
              <a:endPara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E69822-967C-4C52-9C2A-CF25C08AA9CA}"/>
                </a:ext>
              </a:extLst>
            </p:cNvPr>
            <p:cNvSpPr txBox="1"/>
            <p:nvPr/>
          </p:nvSpPr>
          <p:spPr>
            <a:xfrm>
              <a:off x="1563814" y="1442633"/>
              <a:ext cx="3019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팀 구성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BD662F-05A1-40F9-A99C-4BB6022A71B1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1179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프론트 </a:t>
              </a:r>
              <a:r>
                <a:rPr lang="en-US" altLang="ko-KR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: html, </a:t>
              </a:r>
              <a:r>
                <a:rPr lang="en-US" altLang="ko-KR" sz="2000" spc="-150" dirty="0" err="1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css</a:t>
              </a:r>
              <a:r>
                <a:rPr lang="ko-KR" altLang="en-US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</a:t>
              </a:r>
              <a:r>
                <a:rPr lang="en-US" altLang="ko-KR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-  </a:t>
              </a:r>
              <a:r>
                <a:rPr lang="ko-KR" altLang="en-US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김새롬</a:t>
              </a:r>
              <a:r>
                <a:rPr lang="en-US" altLang="ko-KR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, </a:t>
              </a:r>
              <a:r>
                <a:rPr lang="ko-KR" altLang="en-US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박소영</a:t>
              </a:r>
              <a:endPara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백 </a:t>
              </a:r>
              <a:r>
                <a:rPr lang="en-US" altLang="ko-KR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1  :  </a:t>
              </a:r>
              <a:r>
                <a:rPr lang="ko-KR" altLang="en-US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메인 </a:t>
              </a:r>
              <a:r>
                <a:rPr lang="en-US" altLang="ko-KR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,  </a:t>
              </a:r>
              <a:r>
                <a:rPr lang="ko-KR" altLang="en-US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회원가입 및 로그인</a:t>
              </a:r>
              <a:r>
                <a:rPr lang="en-US" altLang="ko-KR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, </a:t>
              </a:r>
              <a:r>
                <a:rPr lang="ko-KR" altLang="en-US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리뷰하기  </a:t>
              </a:r>
              <a:r>
                <a:rPr lang="en-US" altLang="ko-KR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-  </a:t>
              </a:r>
              <a:r>
                <a:rPr lang="ko-KR" altLang="en-US" sz="2000" spc="-150" dirty="0" err="1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송정성</a:t>
              </a:r>
              <a:r>
                <a:rPr lang="en-US" altLang="ko-KR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, </a:t>
              </a:r>
              <a:r>
                <a:rPr lang="ko-KR" altLang="en-US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지유빈</a:t>
              </a:r>
              <a:r>
                <a:rPr lang="en-US" altLang="ko-KR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백 </a:t>
              </a:r>
              <a:r>
                <a:rPr lang="en-US" altLang="ko-KR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2  :  </a:t>
              </a:r>
              <a:r>
                <a:rPr lang="ko-KR" altLang="en-US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문의하기</a:t>
              </a:r>
              <a:r>
                <a:rPr lang="en-US" altLang="ko-KR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, </a:t>
              </a:r>
              <a:r>
                <a:rPr lang="ko-KR" altLang="en-US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예약하기 </a:t>
              </a:r>
              <a:r>
                <a:rPr lang="en-US" altLang="ko-KR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– </a:t>
              </a:r>
              <a:r>
                <a:rPr lang="ko-KR" altLang="en-US" sz="2000" spc="-150" dirty="0" err="1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최문정</a:t>
              </a:r>
              <a:r>
                <a:rPr lang="en-US" altLang="ko-KR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, </a:t>
              </a:r>
              <a:r>
                <a:rPr lang="ko-KR" altLang="en-US" sz="2000" spc="-150" dirty="0" err="1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유혜린</a:t>
              </a:r>
              <a:r>
                <a:rPr lang="en-US" altLang="ko-KR" sz="2000" spc="-15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, </a:t>
              </a:r>
              <a:r>
                <a:rPr lang="ko-KR" altLang="en-US" sz="2000" spc="-150" dirty="0" err="1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주소윤</a:t>
              </a:r>
              <a:endPara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53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122777" y="956931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400800" y="2597177"/>
            <a:ext cx="5539955" cy="369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중복예약을 방지하는 쿼리 생성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Between 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    날짜 데이터를 비교하는 문법</a:t>
            </a:r>
            <a:endParaRPr lang="en-US" altLang="ko-KR" sz="16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Union 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    두개의 쿼리를 묶어주는 문법</a:t>
            </a:r>
            <a:endParaRPr lang="en-US" altLang="ko-KR" sz="16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&lt;![CDATA[[]]&gt; 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   쿼리 안에서 부등호</a:t>
            </a:r>
            <a:r>
              <a:rPr lang="en-US" altLang="ko-KR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(&lt; , &gt;)</a:t>
            </a:r>
            <a:r>
              <a:rPr lang="ko-KR" altLang="en-US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사용 불가능</a:t>
            </a:r>
            <a:r>
              <a:rPr lang="en-US" altLang="ko-KR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   </a:t>
            </a:r>
            <a:r>
              <a:rPr lang="ko-KR" altLang="en-US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이를 사용할 수 있게 해주는 문법</a:t>
            </a:r>
            <a:endParaRPr lang="en-US" altLang="ko-KR" sz="16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400800" y="1524679"/>
            <a:ext cx="190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예약하기 </a:t>
            </a:r>
            <a:r>
              <a:rPr lang="en-US" altLang="ko-KR" sz="3200" spc="-300" dirty="0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>
            <a:cxnSpLocks/>
          </p:cNvCxnSpPr>
          <p:nvPr/>
        </p:nvCxnSpPr>
        <p:spPr>
          <a:xfrm>
            <a:off x="6400800" y="2230873"/>
            <a:ext cx="57912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3F5E6D-C50A-42D3-A7CB-91E873983893}"/>
              </a:ext>
            </a:extLst>
          </p:cNvPr>
          <p:cNvSpPr txBox="1"/>
          <p:nvPr/>
        </p:nvSpPr>
        <p:spPr>
          <a:xfrm>
            <a:off x="301220" y="1453792"/>
            <a:ext cx="544193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F5F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&lt;!-- </a:t>
            </a:r>
            <a:r>
              <a:rPr lang="ko-KR" altLang="en-US" sz="1500" dirty="0" err="1">
                <a:solidFill>
                  <a:srgbClr val="3F5F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중복예약방지하는</a:t>
            </a:r>
            <a:r>
              <a:rPr lang="ko-KR" altLang="en-US" sz="1500" dirty="0">
                <a:solidFill>
                  <a:srgbClr val="3F5F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쿼리 </a:t>
            </a:r>
            <a:r>
              <a:rPr lang="en-US" altLang="ko-KR" sz="1500" dirty="0">
                <a:solidFill>
                  <a:srgbClr val="3F5F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--&gt;</a:t>
            </a:r>
            <a:endParaRPr lang="ko-KR" altLang="en-US" sz="15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5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5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select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5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5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checkDuplicate</a:t>
            </a:r>
            <a:r>
              <a:rPr lang="en-US" altLang="ko-KR" sz="15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dirty="0" err="1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parameterType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5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5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hotel.dto.ReservationDto</a:t>
            </a:r>
            <a:r>
              <a:rPr lang="en-US" altLang="ko-KR" sz="15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dirty="0" err="1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resultType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5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5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hotel.dto.ReservationDto</a:t>
            </a:r>
            <a:r>
              <a:rPr lang="en-US" altLang="ko-KR" sz="15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5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5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select 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user_name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reservation_contact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check_in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room_type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pool_reservation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check_out</a:t>
            </a:r>
            <a:endParaRPr lang="en-US" altLang="ko-KR" sz="15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t_reservation</a:t>
            </a:r>
            <a:endParaRPr lang="en-US" altLang="ko-KR" sz="15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where (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check_in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between #{checkIn} and #{checkOut}</a:t>
            </a:r>
          </a:p>
          <a:p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 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check_out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between #{checkIn} and #{checkOut})</a:t>
            </a:r>
          </a:p>
          <a:p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and 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room_type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=#{roomType} </a:t>
            </a:r>
          </a:p>
          <a:p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and 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user_name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=#{userName}</a:t>
            </a:r>
          </a:p>
          <a:p>
            <a:r>
              <a:rPr lang="en-US" altLang="ko-KR" sz="1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union</a:t>
            </a:r>
          </a:p>
          <a:p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select 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user_name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reservation_contact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check_in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room_type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pool_reservation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check_out</a:t>
            </a:r>
            <a:endParaRPr lang="en-US" altLang="ko-KR" sz="15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t_reservation</a:t>
            </a:r>
            <a:endParaRPr lang="en-US" altLang="ko-KR" sz="15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where (</a:t>
            </a:r>
            <a:r>
              <a:rPr lang="en-US" altLang="ko-KR" sz="1500" dirty="0">
                <a:solidFill>
                  <a:srgbClr val="00808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&lt;![CDATA[</a:t>
            </a:r>
            <a:r>
              <a:rPr lang="en-US" altLang="ko-KR" sz="1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check_in</a:t>
            </a:r>
            <a:r>
              <a:rPr lang="en-US" altLang="ko-KR" sz="1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&gt; #{checkIn}</a:t>
            </a:r>
            <a:r>
              <a:rPr lang="en-US" altLang="ko-KR" sz="1500" dirty="0">
                <a:solidFill>
                  <a:srgbClr val="00808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]]&gt;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and (</a:t>
            </a:r>
            <a:r>
              <a:rPr lang="en-US" altLang="ko-KR" sz="15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&lt;![CDATA[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check_out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&lt; #{checkOut}</a:t>
            </a:r>
            <a:r>
              <a:rPr lang="en-US" altLang="ko-KR" sz="15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]]&gt;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and 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room_type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=#{roomType} </a:t>
            </a:r>
          </a:p>
          <a:p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and </a:t>
            </a:r>
            <a:r>
              <a:rPr lang="en-US" altLang="ko-KR" sz="15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user_name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=#{userName}</a:t>
            </a:r>
          </a:p>
          <a:p>
            <a:r>
              <a:rPr lang="en-US" altLang="ko-KR" sz="15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LIMIT 1</a:t>
            </a:r>
          </a:p>
          <a:p>
            <a:r>
              <a:rPr lang="en-US" altLang="ko-KR" sz="15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5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select</a:t>
            </a:r>
            <a:r>
              <a:rPr lang="en-US" altLang="ko-KR" sz="15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5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5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7E4E4-3123-1206-10AB-9C09AD48F896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101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59721EB-F482-8E55-DD15-99DF25D31919}"/>
              </a:ext>
            </a:extLst>
          </p:cNvPr>
          <p:cNvGrpSpPr/>
          <p:nvPr/>
        </p:nvGrpSpPr>
        <p:grpSpPr>
          <a:xfrm>
            <a:off x="947046" y="2203269"/>
            <a:ext cx="10180320" cy="600891"/>
            <a:chOff x="947046" y="2464526"/>
            <a:chExt cx="10180320" cy="60089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9204043-511A-121A-0DCD-CAD935983DBF}"/>
                </a:ext>
              </a:extLst>
            </p:cNvPr>
            <p:cNvCxnSpPr/>
            <p:nvPr/>
          </p:nvCxnSpPr>
          <p:spPr>
            <a:xfrm>
              <a:off x="947046" y="2717074"/>
              <a:ext cx="10173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B89F826-0941-C85C-7B7B-EA88B2885609}"/>
                </a:ext>
              </a:extLst>
            </p:cNvPr>
            <p:cNvCxnSpPr/>
            <p:nvPr/>
          </p:nvCxnSpPr>
          <p:spPr>
            <a:xfrm>
              <a:off x="947046" y="2464526"/>
              <a:ext cx="0" cy="6008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EDF2C16-5982-00B4-40F8-885BE51750AD}"/>
                </a:ext>
              </a:extLst>
            </p:cNvPr>
            <p:cNvCxnSpPr/>
            <p:nvPr/>
          </p:nvCxnSpPr>
          <p:spPr>
            <a:xfrm>
              <a:off x="11127366" y="2464526"/>
              <a:ext cx="0" cy="6008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663659B-DE5E-6076-096A-A684D581E835}"/>
              </a:ext>
            </a:extLst>
          </p:cNvPr>
          <p:cNvCxnSpPr>
            <a:cxnSpLocks/>
          </p:cNvCxnSpPr>
          <p:nvPr/>
        </p:nvCxnSpPr>
        <p:spPr>
          <a:xfrm>
            <a:off x="3614057" y="2203269"/>
            <a:ext cx="0" cy="5225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B1FAD4C-BDE6-1722-405E-E5AAAED42FA5}"/>
              </a:ext>
            </a:extLst>
          </p:cNvPr>
          <p:cNvCxnSpPr>
            <a:cxnSpLocks/>
          </p:cNvCxnSpPr>
          <p:nvPr/>
        </p:nvCxnSpPr>
        <p:spPr>
          <a:xfrm>
            <a:off x="8813074" y="2203269"/>
            <a:ext cx="0" cy="5225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원호 15">
            <a:extLst>
              <a:ext uri="{FF2B5EF4-FFF2-40B4-BE49-F238E27FC236}">
                <a16:creationId xmlns:a16="http://schemas.microsoft.com/office/drawing/2014/main" id="{0E2BEE22-02F2-6EAA-104D-65F28F992706}"/>
              </a:ext>
            </a:extLst>
          </p:cNvPr>
          <p:cNvSpPr/>
          <p:nvPr/>
        </p:nvSpPr>
        <p:spPr>
          <a:xfrm>
            <a:off x="3607541" y="1462785"/>
            <a:ext cx="5205530" cy="1480968"/>
          </a:xfrm>
          <a:prstGeom prst="arc">
            <a:avLst>
              <a:gd name="adj1" fmla="val 10885671"/>
              <a:gd name="adj2" fmla="val 2152335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E61C64-8520-B6A2-82F1-715B46A6BA83}"/>
              </a:ext>
            </a:extLst>
          </p:cNvPr>
          <p:cNvSpPr txBox="1"/>
          <p:nvPr/>
        </p:nvSpPr>
        <p:spPr>
          <a:xfrm>
            <a:off x="3027991" y="2859364"/>
            <a:ext cx="1221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기존 </a:t>
            </a:r>
            <a:endParaRPr lang="en-US" altLang="ko-KR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Check In</a:t>
            </a:r>
            <a:endParaRPr lang="ko-KR" altLang="en-US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6DACE9-D615-7DCF-E35B-0A08D2C5AD7B}"/>
              </a:ext>
            </a:extLst>
          </p:cNvPr>
          <p:cNvSpPr txBox="1"/>
          <p:nvPr/>
        </p:nvSpPr>
        <p:spPr>
          <a:xfrm>
            <a:off x="8091559" y="2859364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기존 </a:t>
            </a:r>
            <a:endParaRPr lang="en-US" altLang="ko-KR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Check Out</a:t>
            </a:r>
            <a:endParaRPr lang="ko-KR" altLang="en-US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68F7490-138C-4683-5E44-53B3B968D2D7}"/>
              </a:ext>
            </a:extLst>
          </p:cNvPr>
          <p:cNvCxnSpPr>
            <a:cxnSpLocks/>
          </p:cNvCxnSpPr>
          <p:nvPr/>
        </p:nvCxnSpPr>
        <p:spPr>
          <a:xfrm>
            <a:off x="6210306" y="2142309"/>
            <a:ext cx="0" cy="661851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A7B514-75CB-5047-E00B-E1B60457FEAA}"/>
              </a:ext>
            </a:extLst>
          </p:cNvPr>
          <p:cNvSpPr txBox="1"/>
          <p:nvPr/>
        </p:nvSpPr>
        <p:spPr>
          <a:xfrm>
            <a:off x="5231251" y="2859364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새로운 </a:t>
            </a:r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Check In</a:t>
            </a:r>
          </a:p>
          <a:p>
            <a:pPr algn="ctr"/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또는 </a:t>
            </a:r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Check Out</a:t>
            </a:r>
            <a:endParaRPr lang="ko-KR" altLang="en-US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E58C19-E281-95E9-711B-C23793959ACB}"/>
              </a:ext>
            </a:extLst>
          </p:cNvPr>
          <p:cNvSpPr txBox="1"/>
          <p:nvPr/>
        </p:nvSpPr>
        <p:spPr>
          <a:xfrm>
            <a:off x="679269" y="160237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en-US" altLang="ko-KR" b="1" dirty="0" smtClean="0"/>
              <a:t>. </a:t>
            </a:r>
            <a:endParaRPr lang="ko-KR" altLang="en-US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CFBAEBA-BD47-5D8F-28B9-74E916A2213E}"/>
              </a:ext>
            </a:extLst>
          </p:cNvPr>
          <p:cNvGrpSpPr/>
          <p:nvPr/>
        </p:nvGrpSpPr>
        <p:grpSpPr>
          <a:xfrm>
            <a:off x="947046" y="4599528"/>
            <a:ext cx="10180320" cy="600891"/>
            <a:chOff x="947046" y="2464526"/>
            <a:chExt cx="10180320" cy="600891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BB46B99-C727-5E1D-F245-620040F5CEF3}"/>
                </a:ext>
              </a:extLst>
            </p:cNvPr>
            <p:cNvCxnSpPr/>
            <p:nvPr/>
          </p:nvCxnSpPr>
          <p:spPr>
            <a:xfrm>
              <a:off x="947046" y="2717074"/>
              <a:ext cx="10173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43E3D0E-AB12-5E37-E95D-0B6B9E8A0EC9}"/>
                </a:ext>
              </a:extLst>
            </p:cNvPr>
            <p:cNvCxnSpPr/>
            <p:nvPr/>
          </p:nvCxnSpPr>
          <p:spPr>
            <a:xfrm>
              <a:off x="947046" y="2464526"/>
              <a:ext cx="0" cy="6008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7ABAC2F-AFF4-F90B-2AD4-A7D6DC1F87CC}"/>
                </a:ext>
              </a:extLst>
            </p:cNvPr>
            <p:cNvCxnSpPr/>
            <p:nvPr/>
          </p:nvCxnSpPr>
          <p:spPr>
            <a:xfrm>
              <a:off x="11127366" y="2464526"/>
              <a:ext cx="0" cy="6008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8AB705E-842E-73E7-DD2E-0C4DBD6FCDF8}"/>
              </a:ext>
            </a:extLst>
          </p:cNvPr>
          <p:cNvCxnSpPr>
            <a:cxnSpLocks/>
          </p:cNvCxnSpPr>
          <p:nvPr/>
        </p:nvCxnSpPr>
        <p:spPr>
          <a:xfrm>
            <a:off x="3614057" y="4599528"/>
            <a:ext cx="0" cy="5225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5C9A8A7-2C99-25C8-3D1C-335BEC071D9F}"/>
              </a:ext>
            </a:extLst>
          </p:cNvPr>
          <p:cNvCxnSpPr>
            <a:cxnSpLocks/>
          </p:cNvCxnSpPr>
          <p:nvPr/>
        </p:nvCxnSpPr>
        <p:spPr>
          <a:xfrm>
            <a:off x="8813074" y="4599528"/>
            <a:ext cx="0" cy="5225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원호 33">
            <a:extLst>
              <a:ext uri="{FF2B5EF4-FFF2-40B4-BE49-F238E27FC236}">
                <a16:creationId xmlns:a16="http://schemas.microsoft.com/office/drawing/2014/main" id="{907892DA-E955-6BB4-2098-0E7CB5243444}"/>
              </a:ext>
            </a:extLst>
          </p:cNvPr>
          <p:cNvSpPr/>
          <p:nvPr/>
        </p:nvSpPr>
        <p:spPr>
          <a:xfrm>
            <a:off x="3607541" y="3859044"/>
            <a:ext cx="5205530" cy="1480968"/>
          </a:xfrm>
          <a:prstGeom prst="arc">
            <a:avLst>
              <a:gd name="adj1" fmla="val 10885671"/>
              <a:gd name="adj2" fmla="val 2152335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C7F3281-4D1E-41F9-9051-4BA5035DFA78}"/>
              </a:ext>
            </a:extLst>
          </p:cNvPr>
          <p:cNvCxnSpPr>
            <a:cxnSpLocks/>
          </p:cNvCxnSpPr>
          <p:nvPr/>
        </p:nvCxnSpPr>
        <p:spPr>
          <a:xfrm>
            <a:off x="2221780" y="4538568"/>
            <a:ext cx="0" cy="661851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476955F-AE85-7FCE-5A24-92F085E6FA70}"/>
              </a:ext>
            </a:extLst>
          </p:cNvPr>
          <p:cNvSpPr txBox="1"/>
          <p:nvPr/>
        </p:nvSpPr>
        <p:spPr>
          <a:xfrm>
            <a:off x="1610583" y="5196320"/>
            <a:ext cx="1221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새로운 </a:t>
            </a:r>
            <a:endParaRPr lang="en-US" altLang="ko-KR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Check 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83B852-7D88-58F8-46BB-33F1F94BCCEA}"/>
              </a:ext>
            </a:extLst>
          </p:cNvPr>
          <p:cNvSpPr txBox="1"/>
          <p:nvPr/>
        </p:nvSpPr>
        <p:spPr>
          <a:xfrm>
            <a:off x="679269" y="399863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</a:t>
            </a:r>
            <a:endParaRPr lang="ko-KR" altLang="en-US" b="1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DF8A47A-2342-A3DA-B946-8187779FDC04}"/>
              </a:ext>
            </a:extLst>
          </p:cNvPr>
          <p:cNvCxnSpPr>
            <a:cxnSpLocks/>
          </p:cNvCxnSpPr>
          <p:nvPr/>
        </p:nvCxnSpPr>
        <p:spPr>
          <a:xfrm>
            <a:off x="10085620" y="4538568"/>
            <a:ext cx="0" cy="661851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25714AD-F500-5E1F-B083-80B2C65F76BD}"/>
              </a:ext>
            </a:extLst>
          </p:cNvPr>
          <p:cNvSpPr txBox="1"/>
          <p:nvPr/>
        </p:nvSpPr>
        <p:spPr>
          <a:xfrm>
            <a:off x="3027991" y="5191018"/>
            <a:ext cx="1221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기존 </a:t>
            </a:r>
            <a:endParaRPr lang="en-US" altLang="ko-KR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Check In</a:t>
            </a:r>
            <a:endParaRPr lang="ko-KR" altLang="en-US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829DB1-421A-98BF-0D82-212AB046C990}"/>
              </a:ext>
            </a:extLst>
          </p:cNvPr>
          <p:cNvSpPr txBox="1"/>
          <p:nvPr/>
        </p:nvSpPr>
        <p:spPr>
          <a:xfrm>
            <a:off x="8078598" y="5191018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기존 </a:t>
            </a:r>
            <a:endParaRPr lang="en-US" altLang="ko-KR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Check Out</a:t>
            </a:r>
            <a:endParaRPr lang="ko-KR" altLang="en-US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7ABD30-2BF3-9737-D517-64512F80116E}"/>
              </a:ext>
            </a:extLst>
          </p:cNvPr>
          <p:cNvSpPr txBox="1"/>
          <p:nvPr/>
        </p:nvSpPr>
        <p:spPr>
          <a:xfrm>
            <a:off x="9435770" y="5198778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새로운 </a:t>
            </a:r>
            <a:endParaRPr lang="en-US" altLang="ko-KR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Check Out</a:t>
            </a:r>
          </a:p>
        </p:txBody>
      </p:sp>
      <p:sp>
        <p:nvSpPr>
          <p:cNvPr id="45" name="원호 44">
            <a:extLst>
              <a:ext uri="{FF2B5EF4-FFF2-40B4-BE49-F238E27FC236}">
                <a16:creationId xmlns:a16="http://schemas.microsoft.com/office/drawing/2014/main" id="{108796B2-65EC-0DA3-DDBB-6E4832366A42}"/>
              </a:ext>
            </a:extLst>
          </p:cNvPr>
          <p:cNvSpPr/>
          <p:nvPr/>
        </p:nvSpPr>
        <p:spPr>
          <a:xfrm>
            <a:off x="2219592" y="3844636"/>
            <a:ext cx="7866028" cy="1480968"/>
          </a:xfrm>
          <a:prstGeom prst="arc">
            <a:avLst>
              <a:gd name="adj1" fmla="val 10885671"/>
              <a:gd name="adj2" fmla="val 21523353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00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EF7C8-4E8F-3DB6-E166-84EF36AF2609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960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F5619B-FFC5-5628-4E0E-3DC59FED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21" b="4319"/>
          <a:stretch/>
        </p:blipFill>
        <p:spPr>
          <a:xfrm>
            <a:off x="1256625" y="1084555"/>
            <a:ext cx="9678751" cy="54817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EF1A07-A8A9-8E98-3677-DD597A2B1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4" t="2091" r="-1"/>
          <a:stretch/>
        </p:blipFill>
        <p:spPr>
          <a:xfrm>
            <a:off x="4183565" y="1143554"/>
            <a:ext cx="3824868" cy="1110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6637A8-CF9B-BB5A-4F5F-AE87A3A7B386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62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8741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483928" y="2889224"/>
            <a:ext cx="5920509" cy="15483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예약 조회하기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 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예약 시 입력한 </a:t>
            </a:r>
            <a:r>
              <a:rPr lang="ko-KR" altLang="en-US" sz="2000" spc="-150" dirty="0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이름 및 전화번호</a:t>
            </a: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를 받아와서</a:t>
            </a:r>
            <a:r>
              <a:rPr lang="en-US" altLang="ko-KR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</a:p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예약 정보를 보여줌</a:t>
            </a:r>
            <a:endParaRPr lang="en-US" altLang="ko-KR" sz="2000" spc="-15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400800" y="1538355"/>
            <a:ext cx="1906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예약하기 </a:t>
            </a:r>
            <a:r>
              <a:rPr lang="en-US" altLang="ko-KR" sz="3200" spc="-300" dirty="0">
                <a:solidFill>
                  <a:schemeClr val="bg2">
                    <a:lumMod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>
            <a:cxnSpLocks/>
          </p:cNvCxnSpPr>
          <p:nvPr/>
        </p:nvCxnSpPr>
        <p:spPr>
          <a:xfrm>
            <a:off x="6400800" y="2230873"/>
            <a:ext cx="57912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3F5E6D-C50A-42D3-A7CB-91E873983893}"/>
              </a:ext>
            </a:extLst>
          </p:cNvPr>
          <p:cNvSpPr txBox="1"/>
          <p:nvPr/>
        </p:nvSpPr>
        <p:spPr>
          <a:xfrm>
            <a:off x="327032" y="1830743"/>
            <a:ext cx="54419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3F5F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&lt;!-- </a:t>
            </a:r>
            <a:r>
              <a:rPr lang="ko-KR" altLang="en-US" sz="1600" dirty="0">
                <a:solidFill>
                  <a:srgbClr val="3F5F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예약 조회 정보를 보여주는 쿼리 </a:t>
            </a:r>
            <a:r>
              <a:rPr lang="en-US" altLang="ko-KR" sz="1600" dirty="0">
                <a:solidFill>
                  <a:srgbClr val="3F5F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--&gt;</a:t>
            </a:r>
            <a:endParaRPr lang="ko-KR" altLang="en-US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select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checkReservationInfo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 err="1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parameterType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hotel.dto.ReservationDto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 err="1">
                <a:solidFill>
                  <a:srgbClr val="7F00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resultType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hotel.dto.ReservationDto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select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reservation_idx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user_name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reservation_contact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room_type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check_in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check_out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pool_reservation</a:t>
            </a:r>
            <a:endParaRPr lang="en-US" altLang="ko-KR" sz="160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t_reservation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where </a:t>
            </a:r>
            <a:r>
              <a:rPr lang="en-US" altLang="ko-KR" sz="16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user_name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#{userName} and </a:t>
            </a:r>
            <a:r>
              <a:rPr lang="en-US" altLang="ko-KR" sz="16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reservation_contact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#{reservationContact}</a:t>
            </a: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select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6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A9065-957C-9953-3B52-C0649C5F0199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33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08C109-C296-8FC1-1E19-F7E291E9F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87" b="8870"/>
          <a:stretch/>
        </p:blipFill>
        <p:spPr>
          <a:xfrm>
            <a:off x="1274618" y="1797661"/>
            <a:ext cx="9684001" cy="4693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5CE274-E4E9-EB23-842C-BB271B837620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F5D98-89DA-2C41-3F81-DAF9712C83AF}"/>
              </a:ext>
            </a:extLst>
          </p:cNvPr>
          <p:cNvSpPr txBox="1"/>
          <p:nvPr/>
        </p:nvSpPr>
        <p:spPr>
          <a:xfrm>
            <a:off x="1146733" y="1175326"/>
            <a:ext cx="6931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예약 시 입력한 이름과 전화번호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25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3482A7-5698-40CC-EE7A-0EB0B13CF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3" r="5143"/>
          <a:stretch/>
        </p:blipFill>
        <p:spPr>
          <a:xfrm>
            <a:off x="718457" y="1829464"/>
            <a:ext cx="10755087" cy="46109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7A954C-DFE3-F186-39E0-845FA2ED538E}"/>
              </a:ext>
            </a:extLst>
          </p:cNvPr>
          <p:cNvSpPr txBox="1"/>
          <p:nvPr/>
        </p:nvSpPr>
        <p:spPr>
          <a:xfrm>
            <a:off x="967236" y="127626"/>
            <a:ext cx="71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및 주요 코드설명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9E9E93-DD59-94E9-2230-8618D897AEB7}"/>
              </a:ext>
            </a:extLst>
          </p:cNvPr>
          <p:cNvSpPr txBox="1"/>
          <p:nvPr/>
        </p:nvSpPr>
        <p:spPr>
          <a:xfrm>
            <a:off x="718457" y="1162364"/>
            <a:ext cx="951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# 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룸 타입 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체크인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체크아웃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수영장예약여부 출력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1DF3D5-7BF2-2E94-CE4D-3E6E7ADCB934}"/>
              </a:ext>
            </a:extLst>
          </p:cNvPr>
          <p:cNvSpPr txBox="1"/>
          <p:nvPr/>
        </p:nvSpPr>
        <p:spPr>
          <a:xfrm>
            <a:off x="127591" y="11194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383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5128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개선점 및 </a:t>
            </a:r>
            <a:r>
              <a:rPr lang="ko-KR" altLang="en-US" sz="4000" b="1" spc="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느낀점</a:t>
            </a:r>
            <a:endParaRPr lang="ko-KR" altLang="en-US" sz="4000" b="1" spc="6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5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947046" y="2098649"/>
            <a:ext cx="12556235" cy="3345696"/>
            <a:chOff x="1501361" y="1577994"/>
            <a:chExt cx="11869690" cy="334569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3838400" y="22295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1501361" y="1577994"/>
              <a:ext cx="30196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추후 보완 </a:t>
              </a:r>
              <a:r>
                <a:rPr lang="ko-KR" altLang="en-US" sz="3200" dirty="0">
                  <a:latin typeface="나눔네오"/>
                  <a:ea typeface="나눔스퀘어 네오 ExtraBold" panose="00000900000000000000" pitchFamily="2" charset="-127"/>
                </a:rPr>
                <a:t>사항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4377325" y="2230645"/>
              <a:ext cx="8993726" cy="2693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400" spc="-150" dirty="0">
                  <a:solidFill>
                    <a:srgbClr val="008080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관리자 페이지 생성</a:t>
              </a:r>
              <a:endParaRPr lang="en-US" altLang="ko-KR" sz="2400" spc="-150" dirty="0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pPr marL="342900" indent="-342900" algn="just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400" spc="-150" dirty="0">
                  <a:solidFill>
                    <a:srgbClr val="008080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리뷰 수정 및 삭제에 대한 권한제한</a:t>
              </a:r>
              <a:endParaRPr lang="en-US" altLang="ko-KR" sz="2400" spc="-150" dirty="0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pPr marL="342900" indent="-342900" algn="just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400" spc="-150" dirty="0">
                  <a:solidFill>
                    <a:srgbClr val="008080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회원정보 수정 및 탈퇴 기능 구현</a:t>
              </a:r>
              <a:endParaRPr lang="en-US" altLang="ko-KR" sz="2400" spc="-150" dirty="0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pPr marL="342900" indent="-342900" algn="just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400" spc="-150" dirty="0">
                  <a:solidFill>
                    <a:srgbClr val="008080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리뷰 작성시 체크 인</a:t>
              </a:r>
              <a:r>
                <a:rPr lang="en-US" altLang="ko-KR" sz="2400" spc="-150" dirty="0">
                  <a:solidFill>
                    <a:srgbClr val="008080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, </a:t>
              </a:r>
              <a:r>
                <a:rPr lang="ko-KR" altLang="en-US" sz="2400" spc="-150" dirty="0">
                  <a:solidFill>
                    <a:srgbClr val="008080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체크 아웃 정보 불러오기</a:t>
              </a:r>
              <a:endParaRPr lang="en-US" altLang="ko-KR" sz="2400" spc="-150" dirty="0">
                <a:solidFill>
                  <a:srgbClr val="00808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pPr marL="342900" indent="-342900" algn="just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400" spc="-150" dirty="0">
                  <a:solidFill>
                    <a:srgbClr val="008080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리뷰 리스트에 별 그림으로 구현하기 등등</a:t>
              </a:r>
              <a:r>
                <a:rPr lang="en-US" altLang="ko-KR" sz="2400" spc="-150" dirty="0">
                  <a:solidFill>
                    <a:srgbClr val="008080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…</a:t>
              </a:r>
            </a:p>
            <a:p>
              <a:pPr algn="just">
                <a:lnSpc>
                  <a:spcPct val="120000"/>
                </a:lnSpc>
              </a:pPr>
              <a:endParaRPr lang="ko-KR" altLang="en-US" sz="2400" spc="-15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1923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DB21CF-0528-461F-A6B1-E173EA50D3C4}"/>
              </a:ext>
            </a:extLst>
          </p:cNvPr>
          <p:cNvGrpSpPr/>
          <p:nvPr/>
        </p:nvGrpSpPr>
        <p:grpSpPr>
          <a:xfrm>
            <a:off x="2104338" y="1527585"/>
            <a:ext cx="8198870" cy="2805944"/>
            <a:chOff x="1705118" y="1231582"/>
            <a:chExt cx="9388720" cy="32653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DE12D65-EF96-44C6-9FA8-6FE5D4DAD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867" t="16836" r="25038" b="14807"/>
            <a:stretch/>
          </p:blipFill>
          <p:spPr>
            <a:xfrm>
              <a:off x="1705118" y="1231582"/>
              <a:ext cx="3983272" cy="255792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16A3B7-79C0-4F0E-92E1-CB5F1458C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0438" y="1629881"/>
              <a:ext cx="4343400" cy="28670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5BD854-9AFE-4BCE-A7C6-5B96E2C460CF}"/>
                </a:ext>
              </a:extLst>
            </p:cNvPr>
            <p:cNvSpPr txBox="1"/>
            <p:nvPr/>
          </p:nvSpPr>
          <p:spPr>
            <a:xfrm>
              <a:off x="7687107" y="2356773"/>
              <a:ext cx="3247216" cy="1110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+mj-ea"/>
                  <a:ea typeface="+mj-ea"/>
                </a:rPr>
                <a:t>왜 줬는데</a:t>
              </a:r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>
                  <a:latin typeface="+mj-ea"/>
                  <a:ea typeface="+mj-ea"/>
                </a:rPr>
                <a:t>쓰질 못해</a:t>
              </a:r>
              <a:r>
                <a:rPr lang="en-US" altLang="ko-KR" sz="2800" dirty="0">
                  <a:latin typeface="+mj-ea"/>
                  <a:ea typeface="+mj-ea"/>
                </a:rPr>
                <a:t>…..</a:t>
              </a:r>
              <a:endParaRPr lang="ko-KR" altLang="en-US" sz="2800" dirty="0"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49C46A-3D42-4A8B-92A7-71FC86BEA1B5}"/>
                </a:ext>
              </a:extLst>
            </p:cNvPr>
            <p:cNvSpPr txBox="1"/>
            <p:nvPr/>
          </p:nvSpPr>
          <p:spPr>
            <a:xfrm>
              <a:off x="2366767" y="2126384"/>
              <a:ext cx="3525428" cy="1181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줄이 자꾸 내려가</a:t>
              </a:r>
              <a:r>
                <a:rPr lang="en-US" altLang="ko-KR" sz="2000" dirty="0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…</a:t>
              </a:r>
            </a:p>
            <a:p>
              <a:r>
                <a:rPr lang="ko-KR" altLang="en-US" sz="2000" dirty="0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이거 그냥 없애도 돼</a:t>
              </a:r>
              <a:r>
                <a:rPr lang="en-US" altLang="ko-KR" sz="2000" dirty="0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….?</a:t>
              </a:r>
            </a:p>
            <a:p>
              <a:endParaRPr lang="ko-KR" altLang="en-US" sz="20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26A086-CC2D-43DE-9D6F-084975200FEE}"/>
              </a:ext>
            </a:extLst>
          </p:cNvPr>
          <p:cNvSpPr txBox="1"/>
          <p:nvPr/>
        </p:nvSpPr>
        <p:spPr>
          <a:xfrm>
            <a:off x="2207491" y="5671127"/>
            <a:ext cx="7239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백과 프론트의 모든 대화는 이랬습니다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…</a:t>
            </a:r>
          </a:p>
          <a:p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서로의 생각을 이해하고 구현해주는 게 중요하다는 것을 </a:t>
            </a:r>
            <a:r>
              <a:rPr lang="ko-KR" altLang="en-US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깨달았습니다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.^^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C086D-B7C3-3D6C-933D-FEE45952AAFB}"/>
              </a:ext>
            </a:extLst>
          </p:cNvPr>
          <p:cNvSpPr txBox="1"/>
          <p:nvPr/>
        </p:nvSpPr>
        <p:spPr>
          <a:xfrm>
            <a:off x="967236" y="127626"/>
            <a:ext cx="5128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개선점 및 </a:t>
            </a:r>
            <a:r>
              <a:rPr lang="ko-KR" altLang="en-US" sz="4000" b="1" spc="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느낀점</a:t>
            </a:r>
            <a:endParaRPr lang="ko-KR" altLang="en-US" sz="4000" b="1" spc="6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106" y="4270232"/>
            <a:ext cx="1973913" cy="112383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44927">
            <a:off x="3433297" y="3718603"/>
            <a:ext cx="1898692" cy="15519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5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0157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347A1A-CAB5-4619-B931-B71C515FF7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1419836" y="1869553"/>
            <a:ext cx="4381046" cy="38921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EF649FE-9385-46DA-9B19-8931BCD72C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6347666" y="1963916"/>
            <a:ext cx="4591550" cy="37010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DE170C-EE05-4610-95E2-368CBFD1515E}"/>
              </a:ext>
            </a:extLst>
          </p:cNvPr>
          <p:cNvSpPr txBox="1"/>
          <p:nvPr/>
        </p:nvSpPr>
        <p:spPr>
          <a:xfrm>
            <a:off x="1872844" y="2826482"/>
            <a:ext cx="3033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상상을 실제로 구현해내는 것과</a:t>
            </a:r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양질의 사진 자료를 </a:t>
            </a:r>
            <a:r>
              <a:rPr lang="ko-KR" altLang="en-US" b="1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구하는게</a:t>
            </a:r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 생각보다 힘들었습니다</a:t>
            </a:r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사선으로 하는게 너무 하고 싶었습니다</a:t>
            </a:r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결국 완성되어서 뿌듯합니다</a:t>
            </a:r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		    </a:t>
            </a:r>
            <a:r>
              <a:rPr lang="en-US" altLang="ko-KR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-</a:t>
            </a:r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소영</a:t>
            </a:r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-</a:t>
            </a:r>
            <a:endParaRPr lang="ko-KR" altLang="en-US" b="1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7598F7-362C-4F56-A045-E22ADE9AD2B0}"/>
              </a:ext>
            </a:extLst>
          </p:cNvPr>
          <p:cNvSpPr txBox="1"/>
          <p:nvPr/>
        </p:nvSpPr>
        <p:spPr>
          <a:xfrm>
            <a:off x="7054568" y="2822832"/>
            <a:ext cx="32535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본인의 현재 역량을 파악할 수 있는</a:t>
            </a:r>
            <a:endParaRPr lang="en-US" altLang="ko-KR" b="1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좋은 기회였습니다</a:t>
            </a:r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능숙해지기 위해</a:t>
            </a:r>
            <a:endParaRPr lang="en-US" altLang="ko-KR" b="1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부족한 부분을 더 보충해야 </a:t>
            </a:r>
            <a:r>
              <a:rPr lang="ko-KR" altLang="en-US" b="1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겠습니다</a:t>
            </a:r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		-</a:t>
            </a:r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정성</a:t>
            </a:r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-</a:t>
            </a:r>
            <a:endParaRPr lang="ko-KR" altLang="en-US" b="1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8EDF1-70FB-9216-FD1C-277CE2A54905}"/>
              </a:ext>
            </a:extLst>
          </p:cNvPr>
          <p:cNvSpPr txBox="1"/>
          <p:nvPr/>
        </p:nvSpPr>
        <p:spPr>
          <a:xfrm>
            <a:off x="967236" y="127626"/>
            <a:ext cx="5128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개선점 및 </a:t>
            </a:r>
            <a:r>
              <a:rPr lang="ko-KR" altLang="en-US" sz="4000" b="1" spc="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느낀점</a:t>
            </a:r>
            <a:endParaRPr lang="ko-KR" altLang="en-US" sz="4000" b="1" spc="6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63" y="2097211"/>
            <a:ext cx="1444360" cy="8223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567" y="1930676"/>
            <a:ext cx="858509" cy="8921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5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268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D43EB1D-AAB0-4742-8101-93CC6B9AC2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5534343" y="1553487"/>
            <a:ext cx="5470657" cy="39329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347A1A-CAB5-4619-B931-B71C515FF7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772640" y="1831011"/>
            <a:ext cx="4888522" cy="34619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DE170C-EE05-4610-95E2-368CBFD1515E}"/>
              </a:ext>
            </a:extLst>
          </p:cNvPr>
          <p:cNvSpPr txBox="1"/>
          <p:nvPr/>
        </p:nvSpPr>
        <p:spPr>
          <a:xfrm>
            <a:off x="1600200" y="2561070"/>
            <a:ext cx="3127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Gabriola" panose="04040605051002020D02" pitchFamily="82" charset="0"/>
                <a:ea typeface="HY엽서L" panose="02030600000101010101" pitchFamily="18" charset="-127"/>
              </a:rPr>
              <a:t>첫 프로젝트라서 변수이름</a:t>
            </a:r>
            <a:r>
              <a:rPr lang="en-US" altLang="ko-KR" b="1" dirty="0">
                <a:latin typeface="Gabriola" panose="04040605051002020D02" pitchFamily="82" charset="0"/>
                <a:ea typeface="HY엽서L" panose="02030600000101010101" pitchFamily="18" charset="-127"/>
              </a:rPr>
              <a:t>,</a:t>
            </a:r>
          </a:p>
          <a:p>
            <a:r>
              <a:rPr lang="en-US" altLang="ko-KR" b="1" dirty="0">
                <a:latin typeface="Gabriola" panose="04040605051002020D02" pitchFamily="82" charset="0"/>
                <a:ea typeface="HY엽서L" panose="02030600000101010101" pitchFamily="18" charset="-127"/>
              </a:rPr>
              <a:t>DB</a:t>
            </a:r>
            <a:r>
              <a:rPr lang="ko-KR" altLang="en-US" b="1" dirty="0">
                <a:latin typeface="Gabriola" panose="04040605051002020D02" pitchFamily="82" charset="0"/>
                <a:ea typeface="HY엽서L" panose="02030600000101010101" pitchFamily="18" charset="-127"/>
              </a:rPr>
              <a:t>를 공통으로 가져가지 못해 불필요한 시행착오를 </a:t>
            </a:r>
            <a:r>
              <a:rPr lang="ko-KR" altLang="en-US" b="1" dirty="0" err="1">
                <a:latin typeface="Gabriola" panose="04040605051002020D02" pitchFamily="82" charset="0"/>
                <a:ea typeface="HY엽서L" panose="02030600000101010101" pitchFamily="18" charset="-127"/>
              </a:rPr>
              <a:t>거쳤던게</a:t>
            </a:r>
            <a:r>
              <a:rPr lang="ko-KR" altLang="en-US" b="1" dirty="0">
                <a:latin typeface="Gabriola" panose="04040605051002020D02" pitchFamily="82" charset="0"/>
                <a:ea typeface="HY엽서L" panose="02030600000101010101" pitchFamily="18" charset="-127"/>
              </a:rPr>
              <a:t> 아쉬웠음</a:t>
            </a:r>
            <a:r>
              <a:rPr lang="en-US" altLang="ko-KR" b="1" dirty="0">
                <a:latin typeface="Gabriola" panose="04040605051002020D02" pitchFamily="82" charset="0"/>
                <a:ea typeface="HY엽서L" panose="02030600000101010101" pitchFamily="18" charset="-127"/>
              </a:rPr>
              <a:t>.</a:t>
            </a:r>
          </a:p>
          <a:p>
            <a:r>
              <a:rPr lang="ko-KR" altLang="en-US" b="1" dirty="0">
                <a:latin typeface="Gabriola" panose="04040605051002020D02" pitchFamily="82" charset="0"/>
                <a:ea typeface="HY엽서L" panose="02030600000101010101" pitchFamily="18" charset="-127"/>
              </a:rPr>
              <a:t>기능 구현을 위한 </a:t>
            </a:r>
            <a:r>
              <a:rPr lang="ko-KR" altLang="en-US" b="1" dirty="0" err="1">
                <a:latin typeface="Gabriola" panose="04040605051002020D02" pitchFamily="82" charset="0"/>
                <a:ea typeface="HY엽서L" panose="02030600000101010101" pitchFamily="18" charset="-127"/>
              </a:rPr>
              <a:t>구글링</a:t>
            </a:r>
            <a:r>
              <a:rPr lang="ko-KR" altLang="en-US" b="1" dirty="0">
                <a:latin typeface="Gabriola" panose="04040605051002020D02" pitchFamily="82" charset="0"/>
                <a:ea typeface="HY엽서L" panose="02030600000101010101" pitchFamily="18" charset="-127"/>
              </a:rPr>
              <a:t> 과정에서</a:t>
            </a:r>
            <a:r>
              <a:rPr lang="en-US" altLang="ko-KR" b="1" dirty="0">
                <a:latin typeface="Gabriola" panose="04040605051002020D02" pitchFamily="82" charset="0"/>
                <a:ea typeface="HY엽서L" panose="02030600000101010101" pitchFamily="18" charset="-127"/>
              </a:rPr>
              <a:t> JSP</a:t>
            </a:r>
            <a:r>
              <a:rPr lang="ko-KR" altLang="en-US" b="1" dirty="0">
                <a:latin typeface="Gabriola" panose="04040605051002020D02" pitchFamily="82" charset="0"/>
                <a:ea typeface="HY엽서L" panose="02030600000101010101" pitchFamily="18" charset="-127"/>
              </a:rPr>
              <a:t>학습에 대한 동기부여가 되었음</a:t>
            </a:r>
            <a:r>
              <a:rPr lang="en-US" altLang="ko-KR" b="1" dirty="0">
                <a:latin typeface="Gabriola" panose="04040605051002020D02" pitchFamily="82" charset="0"/>
                <a:ea typeface="HY엽서L" panose="02030600000101010101" pitchFamily="18" charset="-127"/>
              </a:rPr>
              <a:t>.</a:t>
            </a:r>
          </a:p>
          <a:p>
            <a:r>
              <a:rPr lang="en-US" altLang="ko-KR" b="1" dirty="0">
                <a:latin typeface="Gabriola" panose="04040605051002020D02" pitchFamily="82" charset="0"/>
                <a:ea typeface="HY엽서L" panose="02030600000101010101" pitchFamily="18" charset="-127"/>
              </a:rPr>
              <a:t>		    -</a:t>
            </a:r>
            <a:r>
              <a:rPr lang="ko-KR" altLang="en-US" b="1" dirty="0">
                <a:latin typeface="Gabriola" panose="04040605051002020D02" pitchFamily="82" charset="0"/>
                <a:ea typeface="HY엽서L" panose="02030600000101010101" pitchFamily="18" charset="-127"/>
              </a:rPr>
              <a:t>소윤</a:t>
            </a:r>
            <a:r>
              <a:rPr lang="en-US" altLang="ko-KR" b="1" dirty="0">
                <a:latin typeface="Gabriola" panose="04040605051002020D02" pitchFamily="82" charset="0"/>
                <a:ea typeface="HY엽서L" panose="02030600000101010101" pitchFamily="18" charset="-127"/>
              </a:rPr>
              <a:t>-</a:t>
            </a:r>
            <a:endParaRPr lang="ko-KR" altLang="en-US" b="1" dirty="0">
              <a:latin typeface="Gabriola" panose="04040605051002020D02" pitchFamily="82" charset="0"/>
              <a:ea typeface="HY엽서L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0878F2-A698-41F6-BF34-7A80BDCB3415}"/>
              </a:ext>
            </a:extLst>
          </p:cNvPr>
          <p:cNvSpPr txBox="1"/>
          <p:nvPr/>
        </p:nvSpPr>
        <p:spPr>
          <a:xfrm>
            <a:off x="6185742" y="2997419"/>
            <a:ext cx="4167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형상관리가 </a:t>
            </a:r>
            <a:r>
              <a:rPr lang="ko-KR" altLang="en-US" sz="1600" b="1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안된게</a:t>
            </a:r>
            <a:r>
              <a:rPr lang="ko-KR" altLang="en-US" sz="16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 제일 아쉬움</a:t>
            </a:r>
            <a:endParaRPr lang="en-US" altLang="ko-KR" sz="1600" b="1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6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또한 테이블을 담당한 사람이 </a:t>
            </a:r>
            <a:r>
              <a:rPr lang="ko-KR" altLang="en-US" sz="16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없어서 정리하기가 </a:t>
            </a:r>
            <a:r>
              <a:rPr lang="ko-KR" altLang="en-US" sz="16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복잡해져서 </a:t>
            </a:r>
            <a:r>
              <a:rPr lang="ko-KR" altLang="en-US" sz="16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힘들었음 </a:t>
            </a:r>
            <a:r>
              <a:rPr lang="ko-KR" altLang="en-US" sz="1600" b="1" dirty="0" err="1" smtClean="0">
                <a:latin typeface="HY엽서L" panose="02030600000101010101" pitchFamily="18" charset="-127"/>
                <a:ea typeface="HY엽서L" panose="02030600000101010101" pitchFamily="18" charset="-127"/>
              </a:rPr>
              <a:t>다음번엔</a:t>
            </a:r>
            <a:r>
              <a:rPr lang="ko-KR" altLang="en-US" sz="16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6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이거를 보완해서 더 </a:t>
            </a:r>
            <a:r>
              <a:rPr lang="ko-KR" altLang="en-US" sz="16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멋진 결과물을 </a:t>
            </a:r>
            <a:r>
              <a:rPr lang="ko-KR" altLang="en-US" sz="1600" b="1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얻고싶다</a:t>
            </a:r>
            <a:r>
              <a:rPr lang="en-US" altLang="ko-KR" sz="16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en-US" altLang="ko-KR" sz="16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		-</a:t>
            </a:r>
            <a:r>
              <a:rPr lang="ko-KR" altLang="en-US" sz="16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혜린</a:t>
            </a:r>
            <a:r>
              <a:rPr lang="en-US" altLang="ko-KR" sz="16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-</a:t>
            </a:r>
            <a:endParaRPr lang="ko-KR" altLang="en-US" sz="1600" b="1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592FC-4C91-4B8A-B424-28EE0F2BE098}"/>
              </a:ext>
            </a:extLst>
          </p:cNvPr>
          <p:cNvSpPr txBox="1"/>
          <p:nvPr/>
        </p:nvSpPr>
        <p:spPr>
          <a:xfrm>
            <a:off x="967236" y="127626"/>
            <a:ext cx="5128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개선점 및 </a:t>
            </a:r>
            <a:r>
              <a:rPr lang="ko-KR" altLang="en-US" sz="4000" b="1" spc="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느낀점</a:t>
            </a:r>
            <a:endParaRPr lang="ko-KR" altLang="en-US" sz="4000" b="1" spc="6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619" y="1831010"/>
            <a:ext cx="1087006" cy="8846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504" y="1664383"/>
            <a:ext cx="1201862" cy="14597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5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535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계획 및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251927" y="1538373"/>
            <a:ext cx="3194303" cy="523220"/>
            <a:chOff x="1483094" y="1876700"/>
            <a:chExt cx="3019646" cy="52322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3435356" y="195364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1483094" y="1876700"/>
              <a:ext cx="3019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  참고 자료</a:t>
              </a:r>
              <a:endParaRPr lang="en-US" altLang="ko-KR"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pic>
        <p:nvPicPr>
          <p:cNvPr id="28" name="그림 27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198271A6-42A2-A319-F41D-8D6CE194CE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4910" y="1062991"/>
            <a:ext cx="7006590" cy="33832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EAE7554-DE5B-1AFC-B493-FE5DADA27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2241407"/>
            <a:ext cx="5308902" cy="4342273"/>
          </a:xfrm>
          <a:prstGeom prst="rect">
            <a:avLst/>
          </a:prstGeom>
        </p:spPr>
      </p:pic>
      <p:pic>
        <p:nvPicPr>
          <p:cNvPr id="32" name="그림 31" descr="테이블이(가) 표시된 사진&#10;&#10;자동 생성된 설명">
            <a:extLst>
              <a:ext uri="{FF2B5EF4-FFF2-40B4-BE49-F238E27FC236}">
                <a16:creationId xmlns:a16="http://schemas.microsoft.com/office/drawing/2014/main" id="{B0BC1129-CF79-C321-DCC4-8B6C0CC913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37"/>
          <a:stretch/>
        </p:blipFill>
        <p:spPr>
          <a:xfrm>
            <a:off x="5082035" y="3920491"/>
            <a:ext cx="5308902" cy="26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22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D43EB1D-AAB0-4742-8101-93CC6B9AC2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4395316" y="956930"/>
            <a:ext cx="4076246" cy="530742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347A1A-CAB5-4619-B931-B71C515FF7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514229" y="1030823"/>
            <a:ext cx="4381046" cy="52314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EF649FE-9385-46DA-9B19-8931BCD72CE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8097389" y="1030823"/>
            <a:ext cx="4381046" cy="39772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DE170C-EE05-4610-95E2-368CBFD1515E}"/>
              </a:ext>
            </a:extLst>
          </p:cNvPr>
          <p:cNvSpPr txBox="1"/>
          <p:nvPr/>
        </p:nvSpPr>
        <p:spPr>
          <a:xfrm>
            <a:off x="967236" y="1760882"/>
            <a:ext cx="32535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코딩도</a:t>
            </a:r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프로젝트도 처음이라 초반에는 우왕좌왕하는 모습이 조금은 있었지만 </a:t>
            </a:r>
            <a:r>
              <a:rPr lang="ko-KR" altLang="en-US" b="1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팀원들간의</a:t>
            </a:r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 대화를 통해 프로그램을 설계하고 최종 결과물을 만들어 냈다는 것에 뿌듯함을 느낍니다</a:t>
            </a:r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다만 문제점이 생겼을 때 혼자 해결하지 못한 적이 많아 제 부족함을 절실히 </a:t>
            </a:r>
            <a:r>
              <a:rPr lang="ko-KR" altLang="en-US" b="1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깨달았고</a:t>
            </a:r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 이를 보완하여 다음 프로젝트에 참여해야 </a:t>
            </a:r>
            <a:r>
              <a:rPr lang="ko-KR" altLang="en-US" b="1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겠다는</a:t>
            </a:r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 생각을 하였습니다</a:t>
            </a:r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		  -</a:t>
            </a:r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새롬</a:t>
            </a:r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-</a:t>
            </a:r>
            <a:endParaRPr lang="ko-KR" altLang="en-US" b="1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0878F2-A698-41F6-BF34-7A80BDCB3415}"/>
              </a:ext>
            </a:extLst>
          </p:cNvPr>
          <p:cNvSpPr txBox="1"/>
          <p:nvPr/>
        </p:nvSpPr>
        <p:spPr>
          <a:xfrm>
            <a:off x="5038803" y="1760882"/>
            <a:ext cx="27904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 코딩도 프로젝트도 다 처음인 상황에서 조장으로서 이끌어 </a:t>
            </a:r>
            <a:r>
              <a:rPr lang="ko-KR" altLang="en-US" b="1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갈려니</a:t>
            </a:r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 많이 힘들었지만 팀원들이 잘 따라와주고 열심히 해주어서 좋은 결과물을 얻을 수 있었다고 생각합니다</a:t>
            </a:r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수업하면서는 다 이해했다고 생각했지만 막상 </a:t>
            </a:r>
            <a:r>
              <a:rPr lang="ko-KR" altLang="en-US" b="1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직접해보니</a:t>
            </a:r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 부족한 부분이 많아서 앞으로 더 </a:t>
            </a:r>
            <a:r>
              <a:rPr lang="ko-KR" altLang="en-US" b="1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보완해나가야</a:t>
            </a:r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b="1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겠다고</a:t>
            </a:r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 다짐했습니다</a:t>
            </a:r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</a:p>
          <a:p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		-</a:t>
            </a:r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유빈</a:t>
            </a:r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-</a:t>
            </a:r>
            <a:endParaRPr lang="ko-KR" altLang="en-US" b="1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7598F7-362C-4F56-A045-E22ADE9AD2B0}"/>
              </a:ext>
            </a:extLst>
          </p:cNvPr>
          <p:cNvSpPr txBox="1"/>
          <p:nvPr/>
        </p:nvSpPr>
        <p:spPr>
          <a:xfrm>
            <a:off x="8723637" y="1788715"/>
            <a:ext cx="3253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프로젝트를 하면서 전반적인 흐름을 이해할 수 있어서 좋았고</a:t>
            </a:r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협업을 하면서 의사 소통의 중요성을 다시 한 번 느끼며</a:t>
            </a:r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, ‘</a:t>
            </a:r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한 팀</a:t>
            </a:r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’</a:t>
            </a:r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이라는 정체성을 잃지 않아야 한다고 생각하게 되었습니다</a:t>
            </a:r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파일을 잘 공유하도록 </a:t>
            </a:r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‘git’</a:t>
            </a:r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에 익숙해지겠다고 </a:t>
            </a:r>
            <a:r>
              <a:rPr lang="ko-KR" altLang="en-US" b="1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다집해봅니다</a:t>
            </a:r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.   -</a:t>
            </a:r>
            <a:r>
              <a:rPr lang="ko-KR" altLang="en-US" b="1" dirty="0">
                <a:latin typeface="HY엽서L" panose="02030600000101010101" pitchFamily="18" charset="-127"/>
                <a:ea typeface="HY엽서L" panose="02030600000101010101" pitchFamily="18" charset="-127"/>
              </a:rPr>
              <a:t>문정</a:t>
            </a:r>
            <a:r>
              <a:rPr lang="en-US" altLang="ko-KR" b="1" dirty="0">
                <a:latin typeface="HY엽서L" panose="02030600000101010101" pitchFamily="18" charset="-127"/>
                <a:ea typeface="HY엽서L" panose="02030600000101010101" pitchFamily="18" charset="-127"/>
              </a:rPr>
              <a:t>-</a:t>
            </a:r>
            <a:endParaRPr lang="ko-KR" altLang="en-US" b="1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8E7EF7-A6CB-869C-007E-29753787BAB5}"/>
              </a:ext>
            </a:extLst>
          </p:cNvPr>
          <p:cNvSpPr txBox="1"/>
          <p:nvPr/>
        </p:nvSpPr>
        <p:spPr>
          <a:xfrm>
            <a:off x="967236" y="127626"/>
            <a:ext cx="5128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개선점 및 </a:t>
            </a:r>
            <a:r>
              <a:rPr lang="ko-KR" altLang="en-US" sz="4000" b="1" spc="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느낀점</a:t>
            </a:r>
            <a:endParaRPr lang="ko-KR" altLang="en-US" sz="4000" b="1" spc="6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67" y="1149779"/>
            <a:ext cx="1233188" cy="10584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548" y="1348941"/>
            <a:ext cx="1382290" cy="11298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3241" y="1304752"/>
            <a:ext cx="1149545" cy="13681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5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475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3CEB3-DF40-4E15-BE4F-B1699EF77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B4891-F735-4F6E-8651-1E6F56C7C58A}"/>
              </a:ext>
            </a:extLst>
          </p:cNvPr>
          <p:cNvSpPr txBox="1"/>
          <p:nvPr/>
        </p:nvSpPr>
        <p:spPr>
          <a:xfrm>
            <a:off x="4540927" y="2705725"/>
            <a:ext cx="31101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spc="600" dirty="0">
                <a:solidFill>
                  <a:srgbClr val="3D3D3D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Q&amp;A</a:t>
            </a:r>
            <a:endParaRPr lang="ko-KR" altLang="en-US" sz="8800" b="1" spc="600" dirty="0">
              <a:solidFill>
                <a:srgbClr val="3D3D3D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145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일몰 배경의 고층 빌딩">
            <a:extLst>
              <a:ext uri="{FF2B5EF4-FFF2-40B4-BE49-F238E27FC236}">
                <a16:creationId xmlns:a16="http://schemas.microsoft.com/office/drawing/2014/main" id="{6810735C-E88D-490F-B3C1-30B3BE73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8"/>
            <a:ext cx="1219197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990334" y="703296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5000" b="1" spc="-300" dirty="0">
              <a:latin typeface="Lucida Console" panose="020B0609040504020204" pitchFamily="49" charset="0"/>
              <a:ea typeface="FangSong" panose="020B0503020204020204" pitchFamily="49" charset="-122"/>
              <a:cs typeface="Aharoni" panose="020B0604020202020204" pitchFamily="2" charset="-79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600" b="1" spc="-300" dirty="0">
                <a:latin typeface="+mj-lt"/>
                <a:ea typeface="FangSong" panose="020B0503020204020204" pitchFamily="49" charset="-122"/>
                <a:cs typeface="Aharoni" panose="020B0604020202020204" pitchFamily="2" charset="-79"/>
              </a:rPr>
              <a:t>       </a:t>
            </a:r>
            <a:r>
              <a:rPr lang="en-US" altLang="ko-KR" sz="6600" b="1" spc="-3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haroni" panose="020B0604020202020204" pitchFamily="2" charset="-79"/>
              </a:rPr>
              <a:t>HotelAndView</a:t>
            </a:r>
            <a:r>
              <a:rPr lang="en-US" altLang="ko-KR" sz="6600" b="1" spc="-3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haroni" panose="020B0604020202020204" pitchFamily="2" charset="-79"/>
              </a:rPr>
              <a:t> project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281A1-DA0A-214D-EF3A-72C0963672AA}"/>
              </a:ext>
            </a:extLst>
          </p:cNvPr>
          <p:cNvSpPr txBox="1"/>
          <p:nvPr/>
        </p:nvSpPr>
        <p:spPr>
          <a:xfrm>
            <a:off x="841248" y="3600567"/>
            <a:ext cx="10506456" cy="805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감사합니다</a:t>
            </a:r>
            <a:r>
              <a:rPr lang="en-US" altLang="ko-KR"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sym typeface="Wingdings" panose="05000000000000000000" pitchFamily="2" charset="2"/>
              </a:rPr>
              <a:t></a:t>
            </a:r>
            <a:endParaRPr lang="en-US" altLang="ko-KR" sz="28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BB1D2D6-E806-9446-6236-8A2FCC91CE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56516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66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계획 및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251927" y="1538373"/>
            <a:ext cx="3194303" cy="523220"/>
            <a:chOff x="1483094" y="1876700"/>
            <a:chExt cx="3019646" cy="52322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3435356" y="195364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1483094" y="1876700"/>
              <a:ext cx="3019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초반 설계도</a:t>
              </a:r>
              <a:endParaRPr lang="en-US" altLang="ko-KR"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80B5285-0292-F073-E6E1-292EECD637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460" y="1084555"/>
            <a:ext cx="8635275" cy="558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02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114802" y="1188264"/>
            <a:ext cx="3836596" cy="523220"/>
            <a:chOff x="1253516" y="1995221"/>
            <a:chExt cx="3626821" cy="52322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3257558" y="2057375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&gt;&gt;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1253516" y="1995221"/>
              <a:ext cx="36268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 </a:t>
              </a:r>
              <a:r>
                <a:rPr lang="en-US" altLang="ko-KR" sz="28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MVC</a:t>
              </a:r>
              <a:r>
                <a:rPr lang="ko-KR" altLang="en-US" sz="28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설계</a:t>
              </a:r>
              <a:endParaRPr lang="en-US" altLang="ko-KR"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D60882-2563-C591-5B08-445E62B287EF}"/>
              </a:ext>
            </a:extLst>
          </p:cNvPr>
          <p:cNvSpPr/>
          <p:nvPr/>
        </p:nvSpPr>
        <p:spPr>
          <a:xfrm>
            <a:off x="9069" y="3331354"/>
            <a:ext cx="1508760" cy="9144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사용자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48BACAE-B453-50A2-D48D-759A6B87FCDD}"/>
              </a:ext>
            </a:extLst>
          </p:cNvPr>
          <p:cNvSpPr/>
          <p:nvPr/>
        </p:nvSpPr>
        <p:spPr>
          <a:xfrm>
            <a:off x="1622963" y="2559829"/>
            <a:ext cx="1918298" cy="24574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Hotel</a:t>
            </a: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Create</a:t>
            </a: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Login</a:t>
            </a: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Ask</a:t>
            </a: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Reservation</a:t>
            </a: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Review</a:t>
            </a: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-- controller</a:t>
            </a:r>
          </a:p>
          <a:p>
            <a:pPr algn="ctr"/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047841-3C50-5CA6-CE44-8D9F14ACF614}"/>
              </a:ext>
            </a:extLst>
          </p:cNvPr>
          <p:cNvSpPr/>
          <p:nvPr/>
        </p:nvSpPr>
        <p:spPr>
          <a:xfrm>
            <a:off x="3658665" y="2699534"/>
            <a:ext cx="2434590" cy="21780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Create</a:t>
            </a: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Login</a:t>
            </a: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Ask</a:t>
            </a: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Reservation</a:t>
            </a: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Review</a:t>
            </a: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--</a:t>
            </a:r>
          </a:p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ServiceImpl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F180650-2C5C-FB4D-5977-0DFB825846C4}"/>
              </a:ext>
            </a:extLst>
          </p:cNvPr>
          <p:cNvSpPr/>
          <p:nvPr/>
        </p:nvSpPr>
        <p:spPr>
          <a:xfrm>
            <a:off x="6194147" y="3063374"/>
            <a:ext cx="2747515" cy="14503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CreateMapper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LoginMapper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AskMapper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ReservationMapper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ReviewMapper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BBFDA07-1C43-0D53-4FB0-94D485FE898E}"/>
              </a:ext>
            </a:extLst>
          </p:cNvPr>
          <p:cNvSpPr/>
          <p:nvPr/>
        </p:nvSpPr>
        <p:spPr>
          <a:xfrm>
            <a:off x="9038769" y="2881455"/>
            <a:ext cx="3130371" cy="18141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sql-create.xml</a:t>
            </a: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sql-login.xml</a:t>
            </a: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sql-ask.xml</a:t>
            </a: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sql-reservation.xml</a:t>
            </a: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sql-review.xml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98BEBB9-DE63-1AE1-269E-9B8B3FD65EB8}"/>
              </a:ext>
            </a:extLst>
          </p:cNvPr>
          <p:cNvSpPr/>
          <p:nvPr/>
        </p:nvSpPr>
        <p:spPr>
          <a:xfrm>
            <a:off x="1827732" y="5607582"/>
            <a:ext cx="1508760" cy="9144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View</a:t>
            </a: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template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48E9068-34C0-42B6-8030-CC366484A2D2}"/>
              </a:ext>
            </a:extLst>
          </p:cNvPr>
          <p:cNvSpPr/>
          <p:nvPr/>
        </p:nvSpPr>
        <p:spPr>
          <a:xfrm>
            <a:off x="6217007" y="4932670"/>
            <a:ext cx="2747515" cy="18516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CreateDto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LoginDto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AskDto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ReservationDto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ReviewDto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FileDto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7020257-9D7F-DBD5-8184-7DED0A971427}"/>
              </a:ext>
            </a:extLst>
          </p:cNvPr>
          <p:cNvSpPr/>
          <p:nvPr/>
        </p:nvSpPr>
        <p:spPr>
          <a:xfrm>
            <a:off x="3494835" y="1011520"/>
            <a:ext cx="2807970" cy="14503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CreateService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LoginService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AskService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ReservationService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ReviewService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937DB81-7CD0-EDFC-BE6A-53DB85E84E29}"/>
              </a:ext>
            </a:extLst>
          </p:cNvPr>
          <p:cNvCxnSpPr>
            <a:cxnSpLocks/>
          </p:cNvCxnSpPr>
          <p:nvPr/>
        </p:nvCxnSpPr>
        <p:spPr>
          <a:xfrm>
            <a:off x="1198880" y="3788554"/>
            <a:ext cx="9301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EFB724E-5F6F-D4A6-D50B-DE1E90B6D969}"/>
              </a:ext>
            </a:extLst>
          </p:cNvPr>
          <p:cNvCxnSpPr>
            <a:cxnSpLocks/>
          </p:cNvCxnSpPr>
          <p:nvPr/>
        </p:nvCxnSpPr>
        <p:spPr>
          <a:xfrm>
            <a:off x="3230880" y="3554874"/>
            <a:ext cx="9301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82FCA1-F878-E0E1-CD90-724010F13FB2}"/>
              </a:ext>
            </a:extLst>
          </p:cNvPr>
          <p:cNvCxnSpPr>
            <a:cxnSpLocks/>
          </p:cNvCxnSpPr>
          <p:nvPr/>
        </p:nvCxnSpPr>
        <p:spPr>
          <a:xfrm>
            <a:off x="5648960" y="3524394"/>
            <a:ext cx="9301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9E52345-0BBD-5EE4-48DB-FFDB86A52607}"/>
              </a:ext>
            </a:extLst>
          </p:cNvPr>
          <p:cNvCxnSpPr>
            <a:cxnSpLocks/>
          </p:cNvCxnSpPr>
          <p:nvPr/>
        </p:nvCxnSpPr>
        <p:spPr>
          <a:xfrm>
            <a:off x="8585200" y="3524394"/>
            <a:ext cx="9301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A53463A-9383-EBA0-F44B-2B38A7221D34}"/>
              </a:ext>
            </a:extLst>
          </p:cNvPr>
          <p:cNvCxnSpPr>
            <a:cxnSpLocks/>
          </p:cNvCxnSpPr>
          <p:nvPr/>
        </p:nvCxnSpPr>
        <p:spPr>
          <a:xfrm flipH="1">
            <a:off x="5659120" y="4347354"/>
            <a:ext cx="9301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748FDE7-8286-6163-A20E-F4A9D3319BBB}"/>
              </a:ext>
            </a:extLst>
          </p:cNvPr>
          <p:cNvCxnSpPr>
            <a:cxnSpLocks/>
          </p:cNvCxnSpPr>
          <p:nvPr/>
        </p:nvCxnSpPr>
        <p:spPr>
          <a:xfrm flipH="1">
            <a:off x="8636000" y="4418474"/>
            <a:ext cx="9301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2C90F51-CB39-3895-4909-72A35BB6B03C}"/>
              </a:ext>
            </a:extLst>
          </p:cNvPr>
          <p:cNvCxnSpPr>
            <a:cxnSpLocks/>
          </p:cNvCxnSpPr>
          <p:nvPr/>
        </p:nvCxnSpPr>
        <p:spPr>
          <a:xfrm flipV="1">
            <a:off x="4915152" y="2531002"/>
            <a:ext cx="0" cy="244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211B765-0BD0-3354-7631-8FD06D9E2EFE}"/>
              </a:ext>
            </a:extLst>
          </p:cNvPr>
          <p:cNvCxnSpPr>
            <a:cxnSpLocks/>
          </p:cNvCxnSpPr>
          <p:nvPr/>
        </p:nvCxnSpPr>
        <p:spPr>
          <a:xfrm>
            <a:off x="2578353" y="4938921"/>
            <a:ext cx="0" cy="753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927A901-75EE-3BC3-2B40-A206F647C2C6}"/>
              </a:ext>
            </a:extLst>
          </p:cNvPr>
          <p:cNvCxnSpPr>
            <a:cxnSpLocks/>
          </p:cNvCxnSpPr>
          <p:nvPr/>
        </p:nvCxnSpPr>
        <p:spPr>
          <a:xfrm flipH="1" flipV="1">
            <a:off x="763449" y="4023360"/>
            <a:ext cx="1269651" cy="196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9F205EB-FC7A-C548-F663-910064C2142C}"/>
              </a:ext>
            </a:extLst>
          </p:cNvPr>
          <p:cNvCxnSpPr>
            <a:cxnSpLocks/>
          </p:cNvCxnSpPr>
          <p:nvPr/>
        </p:nvCxnSpPr>
        <p:spPr>
          <a:xfrm flipH="1">
            <a:off x="605655" y="6659928"/>
            <a:ext cx="637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22A5EA-A8D9-87D3-0BC7-BF20B713D88E}"/>
              </a:ext>
            </a:extLst>
          </p:cNvPr>
          <p:cNvCxnSpPr>
            <a:cxnSpLocks/>
          </p:cNvCxnSpPr>
          <p:nvPr/>
        </p:nvCxnSpPr>
        <p:spPr>
          <a:xfrm>
            <a:off x="8219440" y="6620178"/>
            <a:ext cx="386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3DE175F-78DF-EA92-AB1A-290F54B1771C}"/>
              </a:ext>
            </a:extLst>
          </p:cNvPr>
          <p:cNvSpPr txBox="1"/>
          <p:nvPr/>
        </p:nvSpPr>
        <p:spPr>
          <a:xfrm>
            <a:off x="127591" y="111943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247867-5384-5966-3E5E-4C50D8FAF1F2}"/>
              </a:ext>
            </a:extLst>
          </p:cNvPr>
          <p:cNvSpPr txBox="1"/>
          <p:nvPr/>
        </p:nvSpPr>
        <p:spPr>
          <a:xfrm>
            <a:off x="967236" y="127626"/>
            <a:ext cx="4114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계획 및 방법</a:t>
            </a:r>
          </a:p>
        </p:txBody>
      </p:sp>
    </p:spTree>
    <p:extLst>
      <p:ext uri="{BB962C8B-B14F-4D97-AF65-F5344CB8AC3E}">
        <p14:creationId xmlns:p14="http://schemas.microsoft.com/office/powerpoint/2010/main" val="3069556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3E54E1-1707-4DB1-B1C0-F9C453AB3EF6}"/>
              </a:ext>
            </a:extLst>
          </p:cNvPr>
          <p:cNvSpPr/>
          <p:nvPr/>
        </p:nvSpPr>
        <p:spPr>
          <a:xfrm>
            <a:off x="546340" y="1367501"/>
            <a:ext cx="11085950" cy="1463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4294551" y="1759346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rgbClr val="554F4D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주요 일정 정리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2760003" y="4342200"/>
            <a:ext cx="2233276" cy="1034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예약하기</a:t>
            </a:r>
            <a:endParaRPr lang="en-US" altLang="ko-KR" sz="2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리뷰하기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B655E7-2543-26F8-5EA2-07DECC9E6A82}"/>
              </a:ext>
            </a:extLst>
          </p:cNvPr>
          <p:cNvSpPr/>
          <p:nvPr/>
        </p:nvSpPr>
        <p:spPr>
          <a:xfrm>
            <a:off x="558533" y="4068600"/>
            <a:ext cx="2206283" cy="9813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메인 화면 </a:t>
            </a:r>
            <a:endParaRPr lang="en-US" altLang="ko-KR" sz="2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문의하기</a:t>
            </a:r>
            <a:endParaRPr lang="en-US" altLang="ko-KR" sz="2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회원가입</a:t>
            </a:r>
            <a:r>
              <a: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CA9C70-CCF2-0330-C5E6-225BE64E622E}"/>
              </a:ext>
            </a:extLst>
          </p:cNvPr>
          <p:cNvSpPr/>
          <p:nvPr/>
        </p:nvSpPr>
        <p:spPr>
          <a:xfrm>
            <a:off x="4996564" y="4658498"/>
            <a:ext cx="2206283" cy="8483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수정 및 보완</a:t>
            </a:r>
            <a:endParaRPr lang="en-US" altLang="ko-KR" sz="2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최종 합산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0A9E80-8D0C-4405-B9D6-BFC7734B1060}"/>
              </a:ext>
            </a:extLst>
          </p:cNvPr>
          <p:cNvGrpSpPr/>
          <p:nvPr/>
        </p:nvGrpSpPr>
        <p:grpSpPr>
          <a:xfrm>
            <a:off x="546340" y="3032036"/>
            <a:ext cx="11099320" cy="3259609"/>
            <a:chOff x="811410" y="2795751"/>
            <a:chExt cx="11099320" cy="32596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4755F04-06A7-403C-A414-9CA0B5DCA73C}"/>
                </a:ext>
              </a:extLst>
            </p:cNvPr>
            <p:cNvGrpSpPr/>
            <p:nvPr/>
          </p:nvGrpSpPr>
          <p:grpSpPr>
            <a:xfrm>
              <a:off x="811410" y="3004822"/>
              <a:ext cx="11096109" cy="848355"/>
              <a:chOff x="731520" y="3004822"/>
              <a:chExt cx="9804400" cy="848355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1600260-D6AB-4F4F-A849-968DB208C6CF}"/>
                  </a:ext>
                </a:extLst>
              </p:cNvPr>
              <p:cNvSpPr/>
              <p:nvPr/>
            </p:nvSpPr>
            <p:spPr>
              <a:xfrm>
                <a:off x="731520" y="3004822"/>
                <a:ext cx="1960880" cy="848355"/>
              </a:xfrm>
              <a:prstGeom prst="rect">
                <a:avLst/>
              </a:prstGeom>
              <a:solidFill>
                <a:srgbClr val="EEE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FA123F1-0599-452D-A7CF-094D7AEBC41B}"/>
                  </a:ext>
                </a:extLst>
              </p:cNvPr>
              <p:cNvSpPr/>
              <p:nvPr/>
            </p:nvSpPr>
            <p:spPr>
              <a:xfrm>
                <a:off x="2692400" y="3004822"/>
                <a:ext cx="1960880" cy="8483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DEFDA73-E280-4438-886A-76EEC5F38B2E}"/>
                  </a:ext>
                </a:extLst>
              </p:cNvPr>
              <p:cNvSpPr/>
              <p:nvPr/>
            </p:nvSpPr>
            <p:spPr>
              <a:xfrm>
                <a:off x="4653280" y="3004822"/>
                <a:ext cx="1960880" cy="848355"/>
              </a:xfrm>
              <a:prstGeom prst="rect">
                <a:avLst/>
              </a:prstGeom>
              <a:solidFill>
                <a:schemeClr val="accent3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FA0761D-88DD-4E49-9DFB-0CAB6F71C438}"/>
                  </a:ext>
                </a:extLst>
              </p:cNvPr>
              <p:cNvSpPr/>
              <p:nvPr/>
            </p:nvSpPr>
            <p:spPr>
              <a:xfrm>
                <a:off x="6614160" y="3004822"/>
                <a:ext cx="1968629" cy="8483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A1C4734-8C13-43A9-AB95-06BAEF24F7DD}"/>
                  </a:ext>
                </a:extLst>
              </p:cNvPr>
              <p:cNvSpPr/>
              <p:nvPr/>
            </p:nvSpPr>
            <p:spPr>
              <a:xfrm>
                <a:off x="8575040" y="3004822"/>
                <a:ext cx="1960880" cy="8483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89254E0-4797-4F95-B6A9-78B0EDC6B207}"/>
                </a:ext>
              </a:extLst>
            </p:cNvPr>
            <p:cNvCxnSpPr/>
            <p:nvPr/>
          </p:nvCxnSpPr>
          <p:spPr>
            <a:xfrm>
              <a:off x="81141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82621C5-683B-4C64-A31A-B5EAEAC72395}"/>
                </a:ext>
              </a:extLst>
            </p:cNvPr>
            <p:cNvCxnSpPr/>
            <p:nvPr/>
          </p:nvCxnSpPr>
          <p:spPr>
            <a:xfrm>
              <a:off x="3029242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15DDE47-1A83-48E7-A0B2-5950834E1AF0}"/>
                </a:ext>
              </a:extLst>
            </p:cNvPr>
            <p:cNvCxnSpPr/>
            <p:nvPr/>
          </p:nvCxnSpPr>
          <p:spPr>
            <a:xfrm>
              <a:off x="5257234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DC2FFBA-33F0-48A4-BE1A-E88810715119}"/>
                </a:ext>
              </a:extLst>
            </p:cNvPr>
            <p:cNvCxnSpPr/>
            <p:nvPr/>
          </p:nvCxnSpPr>
          <p:spPr>
            <a:xfrm>
              <a:off x="7464906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242B43D-E13B-4197-BFFC-033ABBEE961A}"/>
                </a:ext>
              </a:extLst>
            </p:cNvPr>
            <p:cNvCxnSpPr/>
            <p:nvPr/>
          </p:nvCxnSpPr>
          <p:spPr>
            <a:xfrm>
              <a:off x="9692898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0180680-3D05-4DF6-B467-A090EC779D3F}"/>
                </a:ext>
              </a:extLst>
            </p:cNvPr>
            <p:cNvCxnSpPr/>
            <p:nvPr/>
          </p:nvCxnSpPr>
          <p:spPr>
            <a:xfrm>
              <a:off x="1191073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9AD64F3-E513-4846-9B7F-A05DF9950A20}"/>
                </a:ext>
              </a:extLst>
            </p:cNvPr>
            <p:cNvCxnSpPr>
              <a:cxnSpLocks/>
            </p:cNvCxnSpPr>
            <p:nvPr/>
          </p:nvCxnSpPr>
          <p:spPr>
            <a:xfrm>
              <a:off x="866815" y="2795751"/>
              <a:ext cx="659809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855F15-8218-46AE-88ED-455FA0D87F8C}"/>
                </a:ext>
              </a:extLst>
            </p:cNvPr>
            <p:cNvSpPr txBox="1"/>
            <p:nvPr/>
          </p:nvSpPr>
          <p:spPr>
            <a:xfrm>
              <a:off x="1150455" y="3228944"/>
              <a:ext cx="1529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54F4D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1/11</a:t>
              </a:r>
              <a:r>
                <a:rPr lang="ko-KR" altLang="en-US" sz="2400" dirty="0">
                  <a:solidFill>
                    <a:srgbClr val="554F4D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</a:t>
              </a:r>
              <a:r>
                <a:rPr lang="en-US" altLang="ko-KR" sz="2400" dirty="0">
                  <a:solidFill>
                    <a:srgbClr val="554F4D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~</a:t>
              </a:r>
              <a:r>
                <a:rPr lang="ko-KR" altLang="en-US" sz="2400" dirty="0">
                  <a:solidFill>
                    <a:srgbClr val="554F4D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</a:t>
              </a:r>
              <a:r>
                <a:rPr lang="en-US" altLang="ko-KR" sz="2400" dirty="0">
                  <a:solidFill>
                    <a:srgbClr val="554F4D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13</a:t>
              </a:r>
              <a:endParaRPr lang="ko-KR" altLang="en-US" sz="2400" dirty="0">
                <a:solidFill>
                  <a:srgbClr val="554F4D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C94FD1-38B8-4AB4-8ACB-FA3ABB870B22}"/>
                </a:ext>
              </a:extLst>
            </p:cNvPr>
            <p:cNvSpPr txBox="1"/>
            <p:nvPr/>
          </p:nvSpPr>
          <p:spPr>
            <a:xfrm>
              <a:off x="3426650" y="3228944"/>
              <a:ext cx="1417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54F4D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1/16~17</a:t>
              </a:r>
              <a:endParaRPr lang="ko-KR" altLang="en-US" sz="2400" dirty="0">
                <a:solidFill>
                  <a:srgbClr val="554F4D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D1F9FB-806E-4098-94A5-C85533DD1FA0}"/>
                </a:ext>
              </a:extLst>
            </p:cNvPr>
            <p:cNvSpPr txBox="1"/>
            <p:nvPr/>
          </p:nvSpPr>
          <p:spPr>
            <a:xfrm>
              <a:off x="5615482" y="3228944"/>
              <a:ext cx="1479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54F4D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1/18~19</a:t>
              </a:r>
              <a:endParaRPr lang="ko-KR" altLang="en-US" sz="2400" dirty="0">
                <a:solidFill>
                  <a:srgbClr val="554F4D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904FF1-3FDE-432C-B0AA-55B5BD127D28}"/>
                </a:ext>
              </a:extLst>
            </p:cNvPr>
            <p:cNvSpPr txBox="1"/>
            <p:nvPr/>
          </p:nvSpPr>
          <p:spPr>
            <a:xfrm>
              <a:off x="8111288" y="3228944"/>
              <a:ext cx="928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54F4D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1/20</a:t>
              </a:r>
              <a:endParaRPr lang="ko-KR" altLang="en-US" sz="2400" dirty="0">
                <a:solidFill>
                  <a:srgbClr val="554F4D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65BE74-67A5-4AC3-9AB3-DB7B1EDA68C2}"/>
                </a:ext>
              </a:extLst>
            </p:cNvPr>
            <p:cNvSpPr txBox="1"/>
            <p:nvPr/>
          </p:nvSpPr>
          <p:spPr>
            <a:xfrm>
              <a:off x="10337790" y="3228944"/>
              <a:ext cx="9156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1/25</a:t>
              </a:r>
              <a:endParaRPr lang="ko-KR" altLang="en-US" sz="24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96BDB5-E3CD-C3C1-3114-EED0BA4AC900}"/>
              </a:ext>
            </a:extLst>
          </p:cNvPr>
          <p:cNvSpPr/>
          <p:nvPr/>
        </p:nvSpPr>
        <p:spPr>
          <a:xfrm>
            <a:off x="9439527" y="4916950"/>
            <a:ext cx="2206283" cy="848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최종 발표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8716DC8-D9E7-44E3-8738-06BCF0C5D4CF}"/>
              </a:ext>
            </a:extLst>
          </p:cNvPr>
          <p:cNvSpPr/>
          <p:nvPr/>
        </p:nvSpPr>
        <p:spPr>
          <a:xfrm>
            <a:off x="4981272" y="5600367"/>
            <a:ext cx="4448610" cy="8483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문서 작업 및 </a:t>
            </a:r>
            <a:r>
              <a: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ppt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자료 만들기</a:t>
            </a:r>
            <a:endParaRPr lang="en-US" altLang="ko-KR" sz="2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발표 준비</a:t>
            </a:r>
            <a:endParaRPr lang="en-US" altLang="ko-KR" sz="2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F9BD56-CB05-F591-5D2C-533AD823E80C}"/>
              </a:ext>
            </a:extLst>
          </p:cNvPr>
          <p:cNvSpPr txBox="1"/>
          <p:nvPr/>
        </p:nvSpPr>
        <p:spPr>
          <a:xfrm>
            <a:off x="127591" y="111943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3E9A5E-70C2-C239-89DB-9CA1C2552370}"/>
              </a:ext>
            </a:extLst>
          </p:cNvPr>
          <p:cNvSpPr txBox="1"/>
          <p:nvPr/>
        </p:nvSpPr>
        <p:spPr>
          <a:xfrm>
            <a:off x="967236" y="127626"/>
            <a:ext cx="4114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계획 및 방법</a:t>
            </a:r>
          </a:p>
        </p:txBody>
      </p:sp>
    </p:spTree>
    <p:extLst>
      <p:ext uri="{BB962C8B-B14F-4D97-AF65-F5344CB8AC3E}">
        <p14:creationId xmlns:p14="http://schemas.microsoft.com/office/powerpoint/2010/main" val="1536412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127591" y="1195074"/>
            <a:ext cx="3836597" cy="946030"/>
            <a:chOff x="1365557" y="1533401"/>
            <a:chExt cx="3626821" cy="94603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3989569" y="211009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1365557" y="1533401"/>
              <a:ext cx="36268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 </a:t>
              </a:r>
              <a:r>
                <a:rPr lang="ko-KR" altLang="en-US" sz="28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데이터베이스 설계</a:t>
              </a:r>
              <a:endParaRPr lang="en-US" altLang="ko-KR" sz="2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5029298-45E7-8075-3D0A-C21FDFC274BD}"/>
              </a:ext>
            </a:extLst>
          </p:cNvPr>
          <p:cNvSpPr txBox="1"/>
          <p:nvPr/>
        </p:nvSpPr>
        <p:spPr>
          <a:xfrm>
            <a:off x="127591" y="111943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70A2B-AEFD-1B63-3C87-E116CA8D056F}"/>
              </a:ext>
            </a:extLst>
          </p:cNvPr>
          <p:cNvSpPr txBox="1"/>
          <p:nvPr/>
        </p:nvSpPr>
        <p:spPr>
          <a:xfrm>
            <a:off x="967236" y="127626"/>
            <a:ext cx="4114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계획 및 방법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60" y="1195074"/>
            <a:ext cx="7347097" cy="549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58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2CB58B-E19C-4E80-A445-F30C0C6D4BED}"/>
              </a:ext>
            </a:extLst>
          </p:cNvPr>
          <p:cNvSpPr txBox="1"/>
          <p:nvPr/>
        </p:nvSpPr>
        <p:spPr>
          <a:xfrm>
            <a:off x="2559549" y="2841737"/>
            <a:ext cx="80281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개발 사용 도구 </a:t>
            </a:r>
            <a:r>
              <a:rPr lang="en-US" altLang="ko-KR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:  </a:t>
            </a:r>
            <a:r>
              <a:rPr lang="ko-KR" altLang="en-US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이클립스 </a:t>
            </a:r>
            <a:r>
              <a:rPr lang="en-US" altLang="ko-KR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 </a:t>
            </a:r>
            <a:r>
              <a:rPr lang="en-US" altLang="ko-KR" sz="2400" spc="-300" dirty="0" err="1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sql</a:t>
            </a:r>
            <a:r>
              <a:rPr lang="en-US" altLang="ko-KR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,  </a:t>
            </a:r>
            <a:r>
              <a:rPr lang="ko-KR" altLang="en-US" sz="2400" spc="-300" dirty="0" err="1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스프링부트</a:t>
            </a:r>
            <a:r>
              <a:rPr lang="ko-KR" altLang="en-US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en-US" altLang="ko-KR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 Lombok ,  </a:t>
            </a:r>
            <a:r>
              <a:rPr lang="ko-KR" altLang="en-US" sz="2400" spc="-300" dirty="0" err="1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그래들</a:t>
            </a:r>
            <a:r>
              <a:rPr lang="en-US" altLang="ko-KR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</a:t>
            </a:r>
            <a:r>
              <a:rPr lang="en-US" altLang="ko-KR" sz="2400" spc="-300" dirty="0" err="1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gradel</a:t>
            </a:r>
            <a:r>
              <a:rPr lang="en-US" altLang="ko-KR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)</a:t>
            </a:r>
          </a:p>
          <a:p>
            <a:endParaRPr lang="en-US" altLang="ko-KR" sz="2400" spc="-300" dirty="0">
              <a:solidFill>
                <a:srgbClr val="584C46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화면설계 </a:t>
            </a:r>
            <a:r>
              <a:rPr lang="en-US" altLang="ko-KR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:  </a:t>
            </a:r>
            <a:r>
              <a:rPr lang="ko-KR" altLang="en-US" sz="2400" spc="-300" dirty="0" err="1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나이스페이지</a:t>
            </a:r>
            <a:r>
              <a:rPr lang="ko-KR" altLang="en-US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en-US" altLang="ko-KR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 </a:t>
            </a:r>
            <a:r>
              <a:rPr lang="ko-KR" altLang="en-US" sz="2400" spc="-300" dirty="0" err="1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피그마</a:t>
            </a:r>
            <a:r>
              <a:rPr lang="ko-KR" altLang="en-US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en-US" altLang="ko-KR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 </a:t>
            </a:r>
            <a:r>
              <a:rPr lang="ko-KR" altLang="en-US" sz="2400" spc="-300" dirty="0" err="1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어도비익스프레스</a:t>
            </a:r>
            <a:endParaRPr lang="ko-KR" altLang="en-US" sz="2400" spc="-300" dirty="0">
              <a:solidFill>
                <a:srgbClr val="584C46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endParaRPr lang="en-US" altLang="ko-KR" sz="2400" spc="-300" dirty="0">
              <a:solidFill>
                <a:srgbClr val="584C46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협업 </a:t>
            </a:r>
            <a:r>
              <a:rPr lang="en-US" altLang="ko-KR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:  </a:t>
            </a:r>
            <a:r>
              <a:rPr lang="ko-KR" altLang="en-US" sz="2400" spc="-300" dirty="0" err="1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노션</a:t>
            </a:r>
            <a:r>
              <a:rPr lang="en-US" altLang="ko-KR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(notion), </a:t>
            </a:r>
            <a:r>
              <a:rPr lang="ko-KR" altLang="en-US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카톡</a:t>
            </a:r>
            <a:r>
              <a:rPr lang="en-US" altLang="ko-KR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sz="2400" spc="-300" dirty="0" err="1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깃허브</a:t>
            </a:r>
            <a:r>
              <a:rPr lang="en-US" altLang="ko-KR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</a:t>
            </a:r>
            <a:r>
              <a:rPr lang="en-US" altLang="ko-KR" sz="2400" spc="-300" dirty="0" err="1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github</a:t>
            </a:r>
            <a:r>
              <a:rPr lang="en-US" altLang="ko-KR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)</a:t>
            </a:r>
            <a:r>
              <a:rPr lang="ko-KR" altLang="en-US" sz="2400" spc="-300" dirty="0">
                <a:solidFill>
                  <a:srgbClr val="584C46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활용</a:t>
            </a:r>
            <a:endParaRPr lang="en-US" altLang="ko-KR" sz="2400" spc="-300" dirty="0">
              <a:solidFill>
                <a:srgbClr val="584C46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endParaRPr lang="en-US" altLang="ko-KR" sz="2400" spc="-300" dirty="0">
              <a:solidFill>
                <a:srgbClr val="584C46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4FB45FF-1B75-4028-9AD4-DBD420D02463}"/>
              </a:ext>
            </a:extLst>
          </p:cNvPr>
          <p:cNvCxnSpPr/>
          <p:nvPr/>
        </p:nvCxnSpPr>
        <p:spPr>
          <a:xfrm>
            <a:off x="2511661" y="2746619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384055" y="2754442"/>
            <a:ext cx="2127606" cy="21276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래픽 10" descr="연결 윤곽선">
            <a:extLst>
              <a:ext uri="{FF2B5EF4-FFF2-40B4-BE49-F238E27FC236}">
                <a16:creationId xmlns:a16="http://schemas.microsoft.com/office/drawing/2014/main" id="{DAD5E1E7-49E9-4113-B099-B693A4A72E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804385" y="3167761"/>
            <a:ext cx="1286945" cy="1286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CACD5-B177-31DF-6C68-6F9BCB3662CE}"/>
              </a:ext>
            </a:extLst>
          </p:cNvPr>
          <p:cNvSpPr txBox="1"/>
          <p:nvPr/>
        </p:nvSpPr>
        <p:spPr>
          <a:xfrm>
            <a:off x="127591" y="111943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461CE-9924-1DB5-8F13-5E5A5AC6F042}"/>
              </a:ext>
            </a:extLst>
          </p:cNvPr>
          <p:cNvSpPr txBox="1"/>
          <p:nvPr/>
        </p:nvSpPr>
        <p:spPr>
          <a:xfrm>
            <a:off x="967236" y="127626"/>
            <a:ext cx="4114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계획 및 방법</a:t>
            </a:r>
          </a:p>
        </p:txBody>
      </p:sp>
    </p:spTree>
    <p:extLst>
      <p:ext uri="{BB962C8B-B14F-4D97-AF65-F5344CB8AC3E}">
        <p14:creationId xmlns:p14="http://schemas.microsoft.com/office/powerpoint/2010/main" val="2391905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8257</TotalTime>
  <Words>2330</Words>
  <Application>Microsoft Office PowerPoint</Application>
  <PresentationFormat>와이드스크린</PresentationFormat>
  <Paragraphs>513</Paragraphs>
  <Slides>42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62" baseType="lpstr">
      <vt:lpstr>나눔스퀘어 Bold</vt:lpstr>
      <vt:lpstr>Arial Black</vt:lpstr>
      <vt:lpstr>Arial</vt:lpstr>
      <vt:lpstr>나눔네오</vt:lpstr>
      <vt:lpstr>나눔스퀘어 네오 ExtraBold</vt:lpstr>
      <vt:lpstr>Aharoni</vt:lpstr>
      <vt:lpstr>HY엽서L</vt:lpstr>
      <vt:lpstr>Calibri</vt:lpstr>
      <vt:lpstr>Consolas</vt:lpstr>
      <vt:lpstr>나눔스퀘어 네오 Bold</vt:lpstr>
      <vt:lpstr>HY견고딕</vt:lpstr>
      <vt:lpstr>나눔스퀘어 ExtraBold</vt:lpstr>
      <vt:lpstr>D2Coding</vt:lpstr>
      <vt:lpstr>Wingdings</vt:lpstr>
      <vt:lpstr>FangSong</vt:lpstr>
      <vt:lpstr>휴먼편지체</vt:lpstr>
      <vt:lpstr>나눔스퀘어 Light</vt:lpstr>
      <vt:lpstr>Gabriola</vt:lpstr>
      <vt:lpstr>Lucida Console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hi</cp:lastModifiedBy>
  <cp:revision>95</cp:revision>
  <dcterms:created xsi:type="dcterms:W3CDTF">2020-05-25T00:38:46Z</dcterms:created>
  <dcterms:modified xsi:type="dcterms:W3CDTF">2023-01-25T05:27:57Z</dcterms:modified>
</cp:coreProperties>
</file>